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58" r:id="rId3"/>
    <p:sldId id="263" r:id="rId4"/>
    <p:sldId id="257" r:id="rId5"/>
    <p:sldId id="259" r:id="rId6"/>
    <p:sldId id="261" r:id="rId7"/>
    <p:sldId id="262"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2" autoAdjust="0"/>
  </p:normalViewPr>
  <p:slideViewPr>
    <p:cSldViewPr>
      <p:cViewPr varScale="1">
        <p:scale>
          <a:sx n="102" d="100"/>
          <a:sy n="102" d="100"/>
        </p:scale>
        <p:origin x="18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7EF02-B4A3-4880-98D5-BAF6732D9139}" type="datetimeFigureOut">
              <a:rPr lang="en-GB" smtClean="0"/>
              <a:t>30/03/2016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F899A-44FA-431A-9415-4B68C871D365}" type="slidenum">
              <a:rPr lang="en-GB" smtClean="0"/>
              <a:t>‹#›</a:t>
            </a:fld>
            <a:endParaRPr lang="en-GB"/>
          </a:p>
        </p:txBody>
      </p:sp>
    </p:spTree>
    <p:extLst>
      <p:ext uri="{BB962C8B-B14F-4D97-AF65-F5344CB8AC3E}">
        <p14:creationId xmlns:p14="http://schemas.microsoft.com/office/powerpoint/2010/main" val="265022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Null – no difference and no direction. Two tailed – difference but no direction and one-tailed has difference and direction.</a:t>
            </a:r>
          </a:p>
          <a:p>
            <a:pPr eaLnBrk="1" hangingPunct="1">
              <a:spcBef>
                <a:spcPct val="0"/>
              </a:spcBef>
            </a:pPr>
            <a:r>
              <a:rPr lang="en-GB" altLang="en-US"/>
              <a:t>There will be a significant difference between them but do not commit on the direction (men or women).</a:t>
            </a:r>
          </a:p>
          <a:p>
            <a:pPr eaLnBrk="1" hangingPunct="1">
              <a:spcBef>
                <a:spcPct val="0"/>
              </a:spcBef>
            </a:pPr>
            <a:endParaRPr lang="en-GB" altLang="en-US"/>
          </a:p>
          <a:p>
            <a:pPr eaLnBrk="1" hangingPunct="1">
              <a:spcBef>
                <a:spcPct val="0"/>
              </a:spcBef>
            </a:pPr>
            <a:r>
              <a:rPr lang="en-GB" altLang="en-US"/>
              <a:t>Football match – Man United v Norwich  or Man United</a:t>
            </a:r>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B61381-3EC2-47E2-98EA-98C9AEEA4201}"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extLst>
      <p:ext uri="{BB962C8B-B14F-4D97-AF65-F5344CB8AC3E}">
        <p14:creationId xmlns:p14="http://schemas.microsoft.com/office/powerpoint/2010/main" val="133072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For every aim of an experiment we can give a null hypothesis. Independent variable – men and women. Dependent variable – score on the test.</a:t>
            </a:r>
          </a:p>
          <a:p>
            <a:pPr eaLnBrk="1" hangingPunct="1">
              <a:spcBef>
                <a:spcPct val="0"/>
              </a:spcBef>
            </a:pPr>
            <a:r>
              <a:rPr lang="en-GB" altLang="en-US"/>
              <a:t>Null hypothesis – no difference between men and women – any results are due to chance.</a:t>
            </a:r>
          </a:p>
          <a:p>
            <a:pPr eaLnBrk="1" hangingPunct="1">
              <a:spcBef>
                <a:spcPct val="0"/>
              </a:spcBef>
            </a:pPr>
            <a:endParaRPr lang="en-GB" altLang="en-US"/>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7DF1FD-D4B9-473B-9664-A625676C0FB3}"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Tree>
    <p:extLst>
      <p:ext uri="{BB962C8B-B14F-4D97-AF65-F5344CB8AC3E}">
        <p14:creationId xmlns:p14="http://schemas.microsoft.com/office/powerpoint/2010/main" val="321890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Null – no difference and no direction. Two tailed – difference but no direction and one-tailed has difference and direction.</a:t>
            </a:r>
          </a:p>
          <a:p>
            <a:pPr eaLnBrk="1" hangingPunct="1">
              <a:spcBef>
                <a:spcPct val="0"/>
              </a:spcBef>
            </a:pPr>
            <a:r>
              <a:rPr lang="en-GB" altLang="en-US"/>
              <a:t>There will be a significant difference between them but do not commit on the direction (men or women).</a:t>
            </a:r>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8D9A27-12F6-4A5E-B97E-BB5E5820A9E8}"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extLst>
      <p:ext uri="{BB962C8B-B14F-4D97-AF65-F5344CB8AC3E}">
        <p14:creationId xmlns:p14="http://schemas.microsoft.com/office/powerpoint/2010/main" val="12228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an extension activity students could be asked to rephrase the hypotheses from the activity from one tailed to two tailed and then to write a corresponding null hypothesis and vice versa.</a:t>
            </a:r>
          </a:p>
          <a:p>
            <a:endParaRPr lang="en-GB" dirty="0"/>
          </a:p>
        </p:txBody>
      </p:sp>
      <p:sp>
        <p:nvSpPr>
          <p:cNvPr id="4" name="Slide Number Placeholder 3"/>
          <p:cNvSpPr>
            <a:spLocks noGrp="1"/>
          </p:cNvSpPr>
          <p:nvPr>
            <p:ph type="sldNum" sz="quarter" idx="10"/>
          </p:nvPr>
        </p:nvSpPr>
        <p:spPr/>
        <p:txBody>
          <a:bodyPr/>
          <a:lstStyle/>
          <a:p>
            <a:fld id="{12FF899A-44FA-431A-9415-4B68C871D365}" type="slidenum">
              <a:rPr lang="en-GB" smtClean="0"/>
              <a:t>12</a:t>
            </a:fld>
            <a:endParaRPr lang="en-GB"/>
          </a:p>
        </p:txBody>
      </p:sp>
    </p:spTree>
    <p:extLst>
      <p:ext uri="{BB962C8B-B14F-4D97-AF65-F5344CB8AC3E}">
        <p14:creationId xmlns:p14="http://schemas.microsoft.com/office/powerpoint/2010/main" val="385507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FF899A-44FA-431A-9415-4B68C871D365}" type="slidenum">
              <a:rPr lang="en-GB" smtClean="0"/>
              <a:t>13</a:t>
            </a:fld>
            <a:endParaRPr lang="en-GB"/>
          </a:p>
        </p:txBody>
      </p:sp>
    </p:spTree>
    <p:extLst>
      <p:ext uri="{BB962C8B-B14F-4D97-AF65-F5344CB8AC3E}">
        <p14:creationId xmlns:p14="http://schemas.microsoft.com/office/powerpoint/2010/main" val="249247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task 1-5,</a:t>
            </a:r>
            <a:r>
              <a:rPr lang="en-GB" baseline="0" dirty="0"/>
              <a:t> but not 3 as sampling hasn’t been covered yet.</a:t>
            </a:r>
            <a:endParaRPr lang="en-GB" dirty="0"/>
          </a:p>
        </p:txBody>
      </p:sp>
      <p:sp>
        <p:nvSpPr>
          <p:cNvPr id="4" name="Slide Number Placeholder 3"/>
          <p:cNvSpPr>
            <a:spLocks noGrp="1"/>
          </p:cNvSpPr>
          <p:nvPr>
            <p:ph type="sldNum" sz="quarter" idx="10"/>
          </p:nvPr>
        </p:nvSpPr>
        <p:spPr/>
        <p:txBody>
          <a:bodyPr/>
          <a:lstStyle/>
          <a:p>
            <a:fld id="{12FF899A-44FA-431A-9415-4B68C871D365}" type="slidenum">
              <a:rPr lang="en-GB" smtClean="0"/>
              <a:t>15</a:t>
            </a:fld>
            <a:endParaRPr lang="en-GB"/>
          </a:p>
        </p:txBody>
      </p:sp>
    </p:spTree>
    <p:extLst>
      <p:ext uri="{BB962C8B-B14F-4D97-AF65-F5344CB8AC3E}">
        <p14:creationId xmlns:p14="http://schemas.microsoft.com/office/powerpoint/2010/main" val="32100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EC5730-A696-4CB4-B932-6A646781982D}"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408913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C5730-A696-4CB4-B932-6A646781982D}"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288224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C5730-A696-4CB4-B932-6A646781982D}"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263919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C5730-A696-4CB4-B932-6A646781982D}"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380947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C5730-A696-4CB4-B932-6A646781982D}" type="datetimeFigureOut">
              <a:rPr lang="en-GB" smtClean="0"/>
              <a:t>30/03/2016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349344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EC5730-A696-4CB4-B932-6A646781982D}"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72017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EC5730-A696-4CB4-B932-6A646781982D}" type="datetimeFigureOut">
              <a:rPr lang="en-GB" smtClean="0"/>
              <a:t>30/03/2016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266777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EC5730-A696-4CB4-B932-6A646781982D}" type="datetimeFigureOut">
              <a:rPr lang="en-GB" smtClean="0"/>
              <a:t>30/03/2016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189485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C5730-A696-4CB4-B932-6A646781982D}" type="datetimeFigureOut">
              <a:rPr lang="en-GB" smtClean="0"/>
              <a:t>30/03/2016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91091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C5730-A696-4CB4-B932-6A646781982D}"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367534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C5730-A696-4CB4-B932-6A646781982D}" type="datetimeFigureOut">
              <a:rPr lang="en-GB" smtClean="0"/>
              <a:t>30/03/2016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D94F3-85CA-42C8-AA42-52E64B10CC00}" type="slidenum">
              <a:rPr lang="en-GB" smtClean="0"/>
              <a:t>‹#›</a:t>
            </a:fld>
            <a:endParaRPr lang="en-GB"/>
          </a:p>
        </p:txBody>
      </p:sp>
    </p:spTree>
    <p:extLst>
      <p:ext uri="{BB962C8B-B14F-4D97-AF65-F5344CB8AC3E}">
        <p14:creationId xmlns:p14="http://schemas.microsoft.com/office/powerpoint/2010/main" val="15430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C5730-A696-4CB4-B932-6A646781982D}" type="datetimeFigureOut">
              <a:rPr lang="en-GB" smtClean="0"/>
              <a:t>30/03/2016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D94F3-85CA-42C8-AA42-52E64B10CC00}" type="slidenum">
              <a:rPr lang="en-GB" smtClean="0"/>
              <a:t>‹#›</a:t>
            </a:fld>
            <a:endParaRPr lang="en-GB"/>
          </a:p>
        </p:txBody>
      </p:sp>
    </p:spTree>
    <p:extLst>
      <p:ext uri="{BB962C8B-B14F-4D97-AF65-F5344CB8AC3E}">
        <p14:creationId xmlns:p14="http://schemas.microsoft.com/office/powerpoint/2010/main" val="151801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JUpAyOwZVhPeiM&amp;tbnid=BW1_Ep_rRGKg9M:&amp;ved=0CAUQjRw&amp;url=http://tracyhurst.com/?p%3D1775&amp;ei=SKdAUqi8JcTuswat1oHICw&amp;psig=AFQjCNGp9zXDoqUY8ZcVJy2INddV_wte5A&amp;ust=1380055231099042"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google.co.uk/url?sa=i&amp;rct=j&amp;q=&amp;esrc=s&amp;frm=1&amp;source=images&amp;cd=&amp;cad=rja&amp;docid=0USuYjBUJFJqIM&amp;tbnid=w6Wbaxb8-9S05M:&amp;ved=0CAUQjRw&amp;url=http://www.johnharveyphoto.com/Manning2/ForkInTheRoad.html&amp;ei=hKdAUsysGIHvswbb94DABw&amp;psig=AFQjCNF87GC7gfVg3a3nj3tf9zJ8z10t1g&amp;ust=1380055274428401"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frm=1&amp;source=images&amp;cd=&amp;cad=rja&amp;docid=Gb8ClOiWaOWaWM&amp;tbnid=rA-Vqfd8evu1IM:&amp;ved=0CAUQjRw&amp;url=http://www.ccsr.ac.uk/methods/projects/posters/benchmarking.shtml&amp;ei=ToYvUoevMIWc0QW01IDAAw&amp;psig=AFQjCNEfqlBm4q3i14397_CHwWSRdZcIwg&amp;ust=137893267381897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JUpAyOwZVhPeiM&amp;tbnid=BW1_Ep_rRGKg9M:&amp;ved=0CAUQjRw&amp;url=http://tracyhurst.com/?p%3D1775&amp;ei=SKdAUqi8JcTuswat1oHICw&amp;psig=AFQjCNGp9zXDoqUY8ZcVJy2INddV_wte5A&amp;ust=1380055231099042"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google.co.uk/url?sa=i&amp;rct=j&amp;q=&amp;esrc=s&amp;frm=1&amp;source=images&amp;cd=&amp;cad=rja&amp;docid=0USuYjBUJFJqIM&amp;tbnid=w6Wbaxb8-9S05M:&amp;ved=0CAUQjRw&amp;url=http://www.johnharveyphoto.com/Manning2/ForkInTheRoad.html&amp;ei=hKdAUsysGIHvswbb94DABw&amp;psig=AFQjCNF87GC7gfVg3a3nj3tf9zJ8z10t1g&amp;ust=1380055274428401"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a:xfrm>
            <a:off x="457200" y="274638"/>
            <a:ext cx="8229600" cy="922337"/>
          </a:xfrm>
        </p:spPr>
        <p:txBody>
          <a:bodyPr>
            <a:normAutofit fontScale="90000"/>
          </a:bodyPr>
          <a:lstStyle/>
          <a:p>
            <a:pPr eaLnBrk="1" hangingPunct="1"/>
            <a:r>
              <a:rPr lang="en-GB" altLang="en-US" sz="3200">
                <a:latin typeface="Comic Sans MS" panose="030F0702030302020204" pitchFamily="66" charset="0"/>
              </a:rPr>
              <a:t>What would be the IV and DV in each of these examples?</a:t>
            </a:r>
          </a:p>
        </p:txBody>
      </p:sp>
      <p:sp>
        <p:nvSpPr>
          <p:cNvPr id="4" name="TextBox 3"/>
          <p:cNvSpPr txBox="1"/>
          <p:nvPr/>
        </p:nvSpPr>
        <p:spPr>
          <a:xfrm>
            <a:off x="250825" y="1412875"/>
            <a:ext cx="4681538" cy="12001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Students went to the library and the canteen handing out word lists and asked people to learn them. They later tested the students on the lists.</a:t>
            </a:r>
          </a:p>
        </p:txBody>
      </p:sp>
      <p:sp>
        <p:nvSpPr>
          <p:cNvPr id="6" name="TextBox 5"/>
          <p:cNvSpPr txBox="1"/>
          <p:nvPr/>
        </p:nvSpPr>
        <p:spPr>
          <a:xfrm>
            <a:off x="3995738" y="2708275"/>
            <a:ext cx="4679950"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Students stood by the entrance to college and noted who held the door open for others more often, males or females.</a:t>
            </a:r>
          </a:p>
        </p:txBody>
      </p:sp>
      <p:sp>
        <p:nvSpPr>
          <p:cNvPr id="7" name="TextBox 6"/>
          <p:cNvSpPr txBox="1"/>
          <p:nvPr/>
        </p:nvSpPr>
        <p:spPr>
          <a:xfrm>
            <a:off x="4211638" y="5732463"/>
            <a:ext cx="4681537"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Sports students and Psychology students had a high jump competition to see who could jump the highest.</a:t>
            </a:r>
          </a:p>
        </p:txBody>
      </p:sp>
      <p:sp>
        <p:nvSpPr>
          <p:cNvPr id="8" name="TextBox 7"/>
          <p:cNvSpPr txBox="1"/>
          <p:nvPr/>
        </p:nvSpPr>
        <p:spPr>
          <a:xfrm>
            <a:off x="250825" y="3933825"/>
            <a:ext cx="4681538" cy="14763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A teacher asked half of her students to juggle in front of the class and counted how many times they dropped the balls. The other half of the class performed the same task but in private.</a:t>
            </a:r>
          </a:p>
        </p:txBody>
      </p:sp>
      <p:sp>
        <p:nvSpPr>
          <p:cNvPr id="9" name="TextBox 8"/>
          <p:cNvSpPr txBox="1"/>
          <p:nvPr/>
        </p:nvSpPr>
        <p:spPr>
          <a:xfrm>
            <a:off x="1116013" y="1557338"/>
            <a:ext cx="2879725"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en-GB" sz="2000" dirty="0">
                <a:latin typeface="Comic Sans MS" pitchFamily="66" charset="0"/>
              </a:rPr>
              <a:t>IV – word lists</a:t>
            </a:r>
          </a:p>
          <a:p>
            <a:pPr algn="ctr" fontAlgn="auto">
              <a:spcBef>
                <a:spcPts val="0"/>
              </a:spcBef>
              <a:spcAft>
                <a:spcPts val="0"/>
              </a:spcAft>
              <a:defRPr/>
            </a:pPr>
            <a:r>
              <a:rPr lang="en-GB" sz="2000" dirty="0">
                <a:latin typeface="Comic Sans MS" pitchFamily="66" charset="0"/>
              </a:rPr>
              <a:t>DV -  (Score) memory</a:t>
            </a:r>
          </a:p>
        </p:txBody>
      </p:sp>
      <p:sp>
        <p:nvSpPr>
          <p:cNvPr id="10" name="TextBox 9"/>
          <p:cNvSpPr txBox="1"/>
          <p:nvPr/>
        </p:nvSpPr>
        <p:spPr>
          <a:xfrm>
            <a:off x="5076825" y="2852738"/>
            <a:ext cx="2879725" cy="6461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IV – Male or female</a:t>
            </a:r>
          </a:p>
          <a:p>
            <a:pPr algn="ctr" fontAlgn="auto">
              <a:spcBef>
                <a:spcPts val="0"/>
              </a:spcBef>
              <a:spcAft>
                <a:spcPts val="0"/>
              </a:spcAft>
              <a:defRPr/>
            </a:pPr>
            <a:r>
              <a:rPr lang="en-GB" dirty="0">
                <a:latin typeface="Comic Sans MS" pitchFamily="66" charset="0"/>
              </a:rPr>
              <a:t>DV – Open the door</a:t>
            </a:r>
          </a:p>
        </p:txBody>
      </p:sp>
      <p:sp>
        <p:nvSpPr>
          <p:cNvPr id="11" name="TextBox 10"/>
          <p:cNvSpPr txBox="1"/>
          <p:nvPr/>
        </p:nvSpPr>
        <p:spPr>
          <a:xfrm>
            <a:off x="827088" y="4365625"/>
            <a:ext cx="3673475"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defRPr/>
            </a:pPr>
            <a:r>
              <a:rPr lang="en-GB" dirty="0">
                <a:latin typeface="Comic Sans MS" pitchFamily="66" charset="0"/>
              </a:rPr>
              <a:t>IV – in front of class or private</a:t>
            </a:r>
          </a:p>
          <a:p>
            <a:pPr fontAlgn="auto">
              <a:spcBef>
                <a:spcPts val="0"/>
              </a:spcBef>
              <a:spcAft>
                <a:spcPts val="0"/>
              </a:spcAft>
              <a:defRPr/>
            </a:pPr>
            <a:r>
              <a:rPr lang="en-GB" dirty="0">
                <a:latin typeface="Comic Sans MS" pitchFamily="66" charset="0"/>
              </a:rPr>
              <a:t>DV – how many balls dropped</a:t>
            </a:r>
          </a:p>
        </p:txBody>
      </p:sp>
      <p:sp>
        <p:nvSpPr>
          <p:cNvPr id="12" name="TextBox 11"/>
          <p:cNvSpPr txBox="1"/>
          <p:nvPr/>
        </p:nvSpPr>
        <p:spPr>
          <a:xfrm>
            <a:off x="5148263" y="5876925"/>
            <a:ext cx="2879725" cy="646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en-GB" dirty="0">
                <a:latin typeface="Comic Sans MS" pitchFamily="66" charset="0"/>
              </a:rPr>
              <a:t>IV – Sport </a:t>
            </a:r>
            <a:r>
              <a:rPr lang="en-GB" dirty="0" err="1">
                <a:latin typeface="Comic Sans MS" pitchFamily="66" charset="0"/>
              </a:rPr>
              <a:t>vs</a:t>
            </a:r>
            <a:r>
              <a:rPr lang="en-GB" dirty="0">
                <a:latin typeface="Comic Sans MS" pitchFamily="66" charset="0"/>
              </a:rPr>
              <a:t> Psychology</a:t>
            </a:r>
          </a:p>
          <a:p>
            <a:pPr fontAlgn="auto">
              <a:spcBef>
                <a:spcPts val="0"/>
              </a:spcBef>
              <a:spcAft>
                <a:spcPts val="0"/>
              </a:spcAft>
              <a:defRPr/>
            </a:pPr>
            <a:r>
              <a:rPr lang="en-GB" dirty="0">
                <a:latin typeface="Comic Sans MS" pitchFamily="66" charset="0"/>
              </a:rPr>
              <a:t>DV – Height of jump</a:t>
            </a:r>
          </a:p>
        </p:txBody>
      </p:sp>
    </p:spTree>
    <p:extLst>
      <p:ext uri="{BB962C8B-B14F-4D97-AF65-F5344CB8AC3E}">
        <p14:creationId xmlns:p14="http://schemas.microsoft.com/office/powerpoint/2010/main" val="4128132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23850" y="404813"/>
            <a:ext cx="8280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GB" altLang="en-US" sz="2800" b="1" dirty="0">
                <a:latin typeface="Comic Sans MS" panose="030F0702030302020204" pitchFamily="66" charset="0"/>
              </a:rPr>
              <a:t>Aim</a:t>
            </a:r>
            <a:r>
              <a:rPr lang="en-GB" altLang="en-US" sz="2800" dirty="0">
                <a:latin typeface="Comic Sans MS" panose="030F0702030302020204" pitchFamily="66" charset="0"/>
              </a:rPr>
              <a:t>: To investigate performance of men and women on a memory Test.</a:t>
            </a:r>
          </a:p>
          <a:p>
            <a:pPr algn="ctr" eaLnBrk="1" hangingPunct="1">
              <a:spcBef>
                <a:spcPct val="0"/>
              </a:spcBef>
              <a:buNone/>
            </a:pPr>
            <a:endParaRPr lang="en-GB" altLang="en-US" sz="2800" dirty="0">
              <a:latin typeface="Comic Sans MS" panose="030F0702030302020204" pitchFamily="66" charset="0"/>
            </a:endParaRPr>
          </a:p>
          <a:p>
            <a:pPr algn="ctr" eaLnBrk="1" hangingPunct="1">
              <a:spcBef>
                <a:spcPct val="0"/>
              </a:spcBef>
              <a:buNone/>
            </a:pPr>
            <a:r>
              <a:rPr lang="en-GB" altLang="en-US" sz="2800" dirty="0">
                <a:latin typeface="Comic Sans MS" panose="030F0702030302020204" pitchFamily="66" charset="0"/>
              </a:rPr>
              <a:t>What is the independent and dependent variable?</a:t>
            </a:r>
          </a:p>
          <a:p>
            <a:pPr algn="ctr" eaLnBrk="1" hangingPunct="1">
              <a:spcBef>
                <a:spcPct val="0"/>
              </a:spcBef>
              <a:buFontTx/>
              <a:buNone/>
            </a:pPr>
            <a:r>
              <a:rPr lang="en-GB" altLang="en-US" sz="2800" dirty="0">
                <a:latin typeface="Comic Sans MS" panose="030F0702030302020204" pitchFamily="66" charset="0"/>
              </a:rPr>
              <a:t>What is the null hypothesis?</a:t>
            </a:r>
            <a:endParaRPr lang="en-GB" altLang="en-US" sz="2800" dirty="0"/>
          </a:p>
        </p:txBody>
      </p:sp>
    </p:spTree>
    <p:extLst>
      <p:ext uri="{BB962C8B-B14F-4D97-AF65-F5344CB8AC3E}">
        <p14:creationId xmlns:p14="http://schemas.microsoft.com/office/powerpoint/2010/main" val="226430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racyhurst.com/wp-content/uploads/2010/08/off-the-beaten-pat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33600"/>
            <a:ext cx="2879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https://encrypted-tbn0.gstatic.com/images?q=tbn:ANd9GcQWJds1BDeP6377S-pjL-56nMy5g3jiAmjPJrXK_nsqANq_r-3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860800"/>
            <a:ext cx="31353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3203575" y="2565400"/>
            <a:ext cx="5545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Comic Sans MS" panose="030F0702030302020204" pitchFamily="66" charset="0"/>
              </a:rPr>
              <a:t>One tailed hypothesis </a:t>
            </a:r>
            <a:r>
              <a:rPr lang="en-GB" altLang="en-US" sz="2400">
                <a:latin typeface="Comic Sans MS" panose="030F0702030302020204" pitchFamily="66" charset="0"/>
              </a:rPr>
              <a:t>(directional)</a:t>
            </a:r>
          </a:p>
          <a:p>
            <a:pPr algn="ctr" eaLnBrk="1" hangingPunct="1">
              <a:spcBef>
                <a:spcPct val="0"/>
              </a:spcBef>
              <a:buFontTx/>
              <a:buNone/>
            </a:pPr>
            <a:r>
              <a:rPr lang="en-GB" altLang="en-US" sz="2400">
                <a:latin typeface="Comic Sans MS" panose="030F0702030302020204" pitchFamily="66" charset="0"/>
              </a:rPr>
              <a:t>Predict the direction in which the results are expected to occur.</a:t>
            </a:r>
          </a:p>
        </p:txBody>
      </p:sp>
      <p:sp>
        <p:nvSpPr>
          <p:cNvPr id="7173" name="TextBox 5"/>
          <p:cNvSpPr txBox="1">
            <a:spLocks noChangeArrowheads="1"/>
          </p:cNvSpPr>
          <p:nvPr/>
        </p:nvSpPr>
        <p:spPr bwMode="auto">
          <a:xfrm>
            <a:off x="323850" y="4581525"/>
            <a:ext cx="5256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Comic Sans MS" panose="030F0702030302020204" pitchFamily="66" charset="0"/>
              </a:rPr>
              <a:t>Two tailed hypothesis </a:t>
            </a:r>
            <a:r>
              <a:rPr lang="en-GB" altLang="en-US" sz="2400">
                <a:latin typeface="Comic Sans MS" panose="030F0702030302020204" pitchFamily="66" charset="0"/>
              </a:rPr>
              <a:t>(non-directional)</a:t>
            </a:r>
          </a:p>
          <a:p>
            <a:pPr algn="ctr" eaLnBrk="1" hangingPunct="1">
              <a:spcBef>
                <a:spcPct val="0"/>
              </a:spcBef>
              <a:buFontTx/>
              <a:buNone/>
            </a:pPr>
            <a:r>
              <a:rPr lang="en-GB" altLang="en-US" sz="2400">
                <a:latin typeface="Comic Sans MS" panose="030F0702030302020204" pitchFamily="66" charset="0"/>
              </a:rPr>
              <a:t>simply state that there is some kind of difference between the two events.</a:t>
            </a:r>
          </a:p>
        </p:txBody>
      </p:sp>
      <p:sp>
        <p:nvSpPr>
          <p:cNvPr id="7174" name="Rectangle 6"/>
          <p:cNvSpPr>
            <a:spLocks noChangeArrowheads="1"/>
          </p:cNvSpPr>
          <p:nvPr/>
        </p:nvSpPr>
        <p:spPr bwMode="auto">
          <a:xfrm>
            <a:off x="395288" y="188913"/>
            <a:ext cx="64087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latin typeface="Comic Sans MS" panose="030F0702030302020204" pitchFamily="66" charset="0"/>
              </a:rPr>
              <a:t>Alternate</a:t>
            </a:r>
          </a:p>
          <a:p>
            <a:pPr eaLnBrk="1" hangingPunct="1">
              <a:spcBef>
                <a:spcPct val="0"/>
              </a:spcBef>
              <a:buFontTx/>
              <a:buNone/>
            </a:pPr>
            <a:r>
              <a:rPr lang="en-GB" altLang="en-US" sz="2400">
                <a:latin typeface="Comic Sans MS" panose="030F0702030302020204" pitchFamily="66" charset="0"/>
              </a:rPr>
              <a:t>That there will be an effect of X (IV) on Y (DV).</a:t>
            </a:r>
          </a:p>
          <a:p>
            <a:pPr eaLnBrk="1" hangingPunct="1">
              <a:spcBef>
                <a:spcPct val="0"/>
              </a:spcBef>
              <a:buFontTx/>
              <a:buNone/>
            </a:pPr>
            <a:endParaRPr lang="en-GB" altLang="en-US" sz="2400">
              <a:latin typeface="Comic Sans MS" panose="030F0702030302020204" pitchFamily="66" charset="0"/>
            </a:endParaRPr>
          </a:p>
        </p:txBody>
      </p:sp>
      <p:sp>
        <p:nvSpPr>
          <p:cNvPr id="8" name="TextBox 7"/>
          <p:cNvSpPr txBox="1"/>
          <p:nvPr/>
        </p:nvSpPr>
        <p:spPr>
          <a:xfrm>
            <a:off x="5724525" y="5157788"/>
            <a:ext cx="86360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Men</a:t>
            </a:r>
          </a:p>
        </p:txBody>
      </p:sp>
      <p:sp>
        <p:nvSpPr>
          <p:cNvPr id="9" name="TextBox 8"/>
          <p:cNvSpPr txBox="1"/>
          <p:nvPr/>
        </p:nvSpPr>
        <p:spPr>
          <a:xfrm>
            <a:off x="7451725" y="5013325"/>
            <a:ext cx="1008063"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Women</a:t>
            </a:r>
          </a:p>
        </p:txBody>
      </p:sp>
      <p:sp>
        <p:nvSpPr>
          <p:cNvPr id="10" name="Rectangle 9"/>
          <p:cNvSpPr/>
          <p:nvPr/>
        </p:nvSpPr>
        <p:spPr>
          <a:xfrm>
            <a:off x="323850" y="1989138"/>
            <a:ext cx="2879725"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dirty="0">
                <a:latin typeface="Comic Sans MS" pitchFamily="66" charset="0"/>
              </a:rPr>
              <a:t>Men will recall significantly more words that Women on a memory test.</a:t>
            </a:r>
          </a:p>
        </p:txBody>
      </p:sp>
      <p:sp>
        <p:nvSpPr>
          <p:cNvPr id="11" name="Rectangle 10"/>
          <p:cNvSpPr/>
          <p:nvPr/>
        </p:nvSpPr>
        <p:spPr>
          <a:xfrm>
            <a:off x="5580063" y="5656726"/>
            <a:ext cx="3313112"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1600" dirty="0">
                <a:latin typeface="Comic Sans MS" pitchFamily="66" charset="0"/>
              </a:rPr>
              <a:t>There will be a significant difference between men and women but do not commit on the direction.</a:t>
            </a:r>
          </a:p>
        </p:txBody>
      </p:sp>
      <p:grpSp>
        <p:nvGrpSpPr>
          <p:cNvPr id="7179" name="Group 12"/>
          <p:cNvGrpSpPr>
            <a:grpSpLocks/>
          </p:cNvGrpSpPr>
          <p:nvPr/>
        </p:nvGrpSpPr>
        <p:grpSpPr bwMode="auto">
          <a:xfrm>
            <a:off x="6732588" y="260350"/>
            <a:ext cx="2087562" cy="1223963"/>
            <a:chOff x="1619672" y="3284984"/>
            <a:chExt cx="2088232" cy="1224136"/>
          </a:xfrm>
        </p:grpSpPr>
        <p:pic>
          <p:nvPicPr>
            <p:cNvPr id="7181" name="Picture 2"/>
            <p:cNvPicPr>
              <a:picLocks noChangeAspect="1" noChangeArrowheads="1"/>
            </p:cNvPicPr>
            <p:nvPr/>
          </p:nvPicPr>
          <p:blipFill>
            <a:blip r:embed="rId7">
              <a:extLst>
                <a:ext uri="{28A0092B-C50C-407E-A947-70E740481C1C}">
                  <a14:useLocalDpi xmlns:a14="http://schemas.microsoft.com/office/drawing/2010/main" val="0"/>
                </a:ext>
              </a:extLst>
            </a:blip>
            <a:srcRect l="52206" t="67786" r="36678" b="12677"/>
            <a:stretch>
              <a:fillRect/>
            </a:stretch>
          </p:blipFill>
          <p:spPr bwMode="auto">
            <a:xfrm rot="5400000">
              <a:off x="2231740" y="3032956"/>
              <a:ext cx="86409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Box 9"/>
            <p:cNvSpPr txBox="1">
              <a:spLocks noChangeArrowheads="1"/>
            </p:cNvSpPr>
            <p:nvPr/>
          </p:nvSpPr>
          <p:spPr bwMode="auto">
            <a:xfrm>
              <a:off x="1619672" y="3284984"/>
              <a:ext cx="2016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C000"/>
                  </a:solidFill>
                  <a:latin typeface="Comic Sans MS" panose="030F0702030302020204" pitchFamily="66" charset="0"/>
                </a:rPr>
                <a:t>ACCELERATING</a:t>
              </a:r>
            </a:p>
          </p:txBody>
        </p:sp>
      </p:grpSp>
      <p:sp>
        <p:nvSpPr>
          <p:cNvPr id="7180" name="Rectangle 14"/>
          <p:cNvSpPr>
            <a:spLocks noChangeArrowheads="1"/>
          </p:cNvSpPr>
          <p:nvPr/>
        </p:nvSpPr>
        <p:spPr bwMode="auto">
          <a:xfrm>
            <a:off x="3635375" y="16287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Comic Sans MS" panose="030F0702030302020204" pitchFamily="66" charset="0"/>
              </a:rPr>
              <a:t>This can be divided into a one-tailed and a two-tailed hypothesis.</a:t>
            </a:r>
          </a:p>
        </p:txBody>
      </p:sp>
    </p:spTree>
    <p:extLst>
      <p:ext uri="{BB962C8B-B14F-4D97-AF65-F5344CB8AC3E}">
        <p14:creationId xmlns:p14="http://schemas.microsoft.com/office/powerpoint/2010/main" val="822588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83695"/>
          </a:xfrm>
          <a:ln>
            <a:solidFill>
              <a:srgbClr val="FFC000"/>
            </a:solidFill>
          </a:ln>
        </p:spPr>
        <p:txBody>
          <a:bodyPr>
            <a:noAutofit/>
          </a:bodyPr>
          <a:lstStyle/>
          <a:p>
            <a:r>
              <a:rPr lang="en-GB" sz="3600" dirty="0">
                <a:latin typeface="Comic Sans MS" panose="030F0702030302020204" pitchFamily="66" charset="0"/>
              </a:rPr>
              <a:t>Are these one or two tailed, null or alternate?</a:t>
            </a:r>
          </a:p>
        </p:txBody>
      </p:sp>
      <p:sp>
        <p:nvSpPr>
          <p:cNvPr id="3" name="Content Placeholder 2"/>
          <p:cNvSpPr>
            <a:spLocks noGrp="1"/>
          </p:cNvSpPr>
          <p:nvPr>
            <p:ph idx="1"/>
          </p:nvPr>
        </p:nvSpPr>
        <p:spPr/>
        <p:txBody>
          <a:bodyPr>
            <a:normAutofit fontScale="92500" lnSpcReduction="10000"/>
          </a:bodyPr>
          <a:lstStyle/>
          <a:p>
            <a:pPr lvl="0"/>
            <a:r>
              <a:rPr lang="en-GB" sz="3000" dirty="0">
                <a:latin typeface="Comic Sans MS" panose="030F0702030302020204" pitchFamily="66" charset="0"/>
              </a:rPr>
              <a:t>Boys will show more physical aggression than girls.</a:t>
            </a:r>
          </a:p>
          <a:p>
            <a:r>
              <a:rPr lang="en-GB" sz="3000" dirty="0">
                <a:latin typeface="Comic Sans MS" panose="030F0702030302020204" pitchFamily="66" charset="0"/>
              </a:rPr>
              <a:t>There will be a difference in happiness scores between people who work full time and those who work part time.</a:t>
            </a:r>
          </a:p>
          <a:p>
            <a:r>
              <a:rPr lang="en-GB" sz="3000" dirty="0">
                <a:latin typeface="Comic Sans MS" panose="030F0702030302020204" pitchFamily="66" charset="0"/>
              </a:rPr>
              <a:t>There will be no difference in the number of goals saved by goal keepers during a football match and during a training session. </a:t>
            </a:r>
          </a:p>
          <a:p>
            <a:pPr lvl="0"/>
            <a:r>
              <a:rPr lang="en-GB" sz="3000" dirty="0">
                <a:latin typeface="Comic Sans MS" panose="030F0702030302020204" pitchFamily="66" charset="0"/>
              </a:rPr>
              <a:t>The amount of alcohol drunk has an effect on reaction times.</a:t>
            </a:r>
          </a:p>
          <a:p>
            <a:endParaRPr lang="en-GB" dirty="0"/>
          </a:p>
          <a:p>
            <a:pPr lvl="0"/>
            <a:endParaRPr lang="en-GB" dirty="0"/>
          </a:p>
          <a:p>
            <a:endParaRPr lang="en-GB" dirty="0"/>
          </a:p>
        </p:txBody>
      </p:sp>
      <p:sp>
        <p:nvSpPr>
          <p:cNvPr id="4" name="Rectangle 3"/>
          <p:cNvSpPr/>
          <p:nvPr/>
        </p:nvSpPr>
        <p:spPr>
          <a:xfrm>
            <a:off x="1796207" y="2027708"/>
            <a:ext cx="2606804" cy="38914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r>
              <a:rPr lang="en-GB" i="1" dirty="0">
                <a:latin typeface="Comic Sans MS" panose="030F0702030302020204" pitchFamily="66" charset="0"/>
                <a:ea typeface="Calibri" panose="020F0502020204030204" pitchFamily="34" charset="0"/>
                <a:cs typeface="Times New Roman" panose="02020603050405020304" pitchFamily="18" charset="0"/>
              </a:rPr>
              <a:t>One tailed alternative.</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angle 4"/>
          <p:cNvSpPr/>
          <p:nvPr/>
        </p:nvSpPr>
        <p:spPr>
          <a:xfrm>
            <a:off x="4225077" y="3258128"/>
            <a:ext cx="2613216" cy="38914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r>
              <a:rPr lang="en-GB" i="1" dirty="0">
                <a:latin typeface="Comic Sans MS" panose="030F0702030302020204" pitchFamily="66" charset="0"/>
                <a:ea typeface="Calibri" panose="020F0502020204030204" pitchFamily="34" charset="0"/>
                <a:cs typeface="Times New Roman" panose="02020603050405020304" pitchFamily="18" charset="0"/>
              </a:rPr>
              <a:t>Two tailed alternative.</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6863354" y="4509120"/>
            <a:ext cx="1896673" cy="38914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r>
              <a:rPr lang="en-GB" i="1" dirty="0">
                <a:latin typeface="Comic Sans MS" panose="030F0702030302020204" pitchFamily="66" charset="0"/>
                <a:ea typeface="Calibri" panose="020F0502020204030204" pitchFamily="34" charset="0"/>
                <a:cs typeface="Times New Roman" panose="02020603050405020304" pitchFamily="18" charset="0"/>
              </a:rPr>
              <a:t>Null hypothesis.</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ectangle 6"/>
          <p:cNvSpPr/>
          <p:nvPr/>
        </p:nvSpPr>
        <p:spPr>
          <a:xfrm>
            <a:off x="3563888" y="5407153"/>
            <a:ext cx="2613216" cy="38914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nSpc>
                <a:spcPct val="115000"/>
              </a:lnSpc>
              <a:spcAft>
                <a:spcPts val="1000"/>
              </a:spcAft>
            </a:pPr>
            <a:r>
              <a:rPr lang="en-GB" i="1" dirty="0">
                <a:latin typeface="Comic Sans MS" panose="030F0702030302020204" pitchFamily="66" charset="0"/>
                <a:ea typeface="Calibri" panose="020F0502020204030204" pitchFamily="34" charset="0"/>
                <a:cs typeface="Times New Roman" panose="02020603050405020304" pitchFamily="18" charset="0"/>
              </a:rPr>
              <a:t>Two tailed alternative.</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Rectangle 7"/>
          <p:cNvSpPr/>
          <p:nvPr/>
        </p:nvSpPr>
        <p:spPr>
          <a:xfrm>
            <a:off x="343897" y="5964040"/>
            <a:ext cx="8363272" cy="790153"/>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 </a:t>
            </a:r>
            <a:r>
              <a:rPr lang="en-GB" sz="1600" b="1" dirty="0">
                <a:latin typeface="Comic Sans MS" panose="030F0702030302020204" pitchFamily="66" charset="0"/>
                <a:ea typeface="Calibri" panose="020F0502020204030204" pitchFamily="34" charset="0"/>
                <a:cs typeface="Times New Roman" panose="02020603050405020304" pitchFamily="18" charset="0"/>
              </a:rPr>
              <a:t>Re-word these hypotheses so one-tailed become two-tailed and vice versa and that alternative become null.</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8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GB" dirty="0">
                <a:latin typeface="Comic Sans MS" panose="030F0702030302020204" pitchFamily="66" charset="0"/>
                <a:ea typeface="Calibri" panose="020F0502020204030204" pitchFamily="34" charset="0"/>
                <a:cs typeface="Times New Roman" panose="02020603050405020304" pitchFamily="18" charset="0"/>
              </a:rPr>
              <a:t>Extraneous variables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1800" dirty="0">
                <a:latin typeface="Comic Sans MS" panose="030F0702030302020204" pitchFamily="66" charset="0"/>
              </a:rPr>
              <a:t>Anything that is not the independent variable that has the potential to affect the results is called an extraneous variable.</a:t>
            </a:r>
          </a:p>
          <a:p>
            <a:pPr marL="0" indent="0">
              <a:buNone/>
            </a:pPr>
            <a:r>
              <a:rPr lang="en-GB" sz="1800" dirty="0">
                <a:latin typeface="Comic Sans MS" panose="030F0702030302020204" pitchFamily="66" charset="0"/>
              </a:rPr>
              <a:t> </a:t>
            </a:r>
          </a:p>
          <a:p>
            <a:r>
              <a:rPr lang="en-GB" sz="1800" dirty="0">
                <a:latin typeface="Comic Sans MS" panose="030F0702030302020204" pitchFamily="66" charset="0"/>
              </a:rPr>
              <a:t>It can be a natural characteristic of the participant, such as intelligence levels, gender, or age for example, or it could be a feature of the environment such as lighting or noise.</a:t>
            </a:r>
          </a:p>
          <a:p>
            <a:pPr marL="0" indent="0">
              <a:buNone/>
            </a:pPr>
            <a:endParaRPr lang="en-GB" sz="1800" dirty="0">
              <a:latin typeface="Comic Sans MS" panose="030F0702030302020204" pitchFamily="66" charset="0"/>
            </a:endParaRPr>
          </a:p>
          <a:p>
            <a:r>
              <a:rPr lang="en-GB" sz="1800" dirty="0">
                <a:latin typeface="Comic Sans MS" panose="030F0702030302020204" pitchFamily="66" charset="0"/>
              </a:rPr>
              <a:t>This includes participant variables, situational variables, researcher effect and demand characteristics.</a:t>
            </a:r>
          </a:p>
          <a:p>
            <a:endParaRPr lang="en-GB" sz="1800" dirty="0">
              <a:latin typeface="Comic Sans MS" panose="030F0702030302020204" pitchFamily="66" charset="0"/>
            </a:endParaRPr>
          </a:p>
          <a:p>
            <a:pPr marL="0" indent="0">
              <a:buNone/>
            </a:pPr>
            <a:r>
              <a:rPr lang="en-GB" sz="1800" b="1" u="sng" dirty="0">
                <a:latin typeface="Comic Sans MS" panose="030F0702030302020204" pitchFamily="66" charset="0"/>
              </a:rPr>
              <a:t>Task</a:t>
            </a:r>
            <a:r>
              <a:rPr lang="en-GB" sz="1800" dirty="0">
                <a:latin typeface="Comic Sans MS" panose="030F0702030302020204" pitchFamily="66" charset="0"/>
              </a:rPr>
              <a:t>: Read through the extract and identify the extraneous variables.</a:t>
            </a:r>
          </a:p>
        </p:txBody>
      </p:sp>
    </p:spTree>
    <p:extLst>
      <p:ext uri="{BB962C8B-B14F-4D97-AF65-F5344CB8AC3E}">
        <p14:creationId xmlns:p14="http://schemas.microsoft.com/office/powerpoint/2010/main" val="336084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Autofit/>
          </a:bodyPr>
          <a:lstStyle/>
          <a:p>
            <a:r>
              <a:rPr lang="en-GB" sz="2400" dirty="0">
                <a:latin typeface="Comic Sans MS" panose="030F0702030302020204" pitchFamily="66" charset="0"/>
              </a:rPr>
              <a:t>There are many extraneous variables that could affect the results other than the monetary reward.</a:t>
            </a:r>
          </a:p>
        </p:txBody>
      </p:sp>
      <p:sp>
        <p:nvSpPr>
          <p:cNvPr id="3" name="Content Placeholder 2"/>
          <p:cNvSpPr>
            <a:spLocks noGrp="1"/>
          </p:cNvSpPr>
          <p:nvPr>
            <p:ph idx="1"/>
          </p:nvPr>
        </p:nvSpPr>
        <p:spPr/>
        <p:txBody>
          <a:bodyPr>
            <a:normAutofit/>
          </a:bodyPr>
          <a:lstStyle/>
          <a:p>
            <a:pPr marL="0" indent="0">
              <a:buNone/>
            </a:pPr>
            <a:r>
              <a:rPr lang="en-GB" sz="2800" dirty="0">
                <a:latin typeface="Comic Sans MS" panose="030F0702030302020204" pitchFamily="66" charset="0"/>
              </a:rPr>
              <a:t>These include:</a:t>
            </a:r>
          </a:p>
          <a:p>
            <a:pPr lvl="0"/>
            <a:r>
              <a:rPr lang="en-GB" sz="2800" dirty="0">
                <a:latin typeface="Comic Sans MS" panose="030F0702030302020204" pitchFamily="66" charset="0"/>
              </a:rPr>
              <a:t>the amount of revision the student does</a:t>
            </a:r>
          </a:p>
          <a:p>
            <a:pPr lvl="0"/>
            <a:r>
              <a:rPr lang="en-GB" sz="2800" dirty="0">
                <a:latin typeface="Comic Sans MS" panose="030F0702030302020204" pitchFamily="66" charset="0"/>
              </a:rPr>
              <a:t>how many hours of lessons the students has a week</a:t>
            </a:r>
          </a:p>
          <a:p>
            <a:pPr lvl="0"/>
            <a:r>
              <a:rPr lang="en-GB" sz="2800" dirty="0">
                <a:latin typeface="Comic Sans MS" panose="030F0702030302020204" pitchFamily="66" charset="0"/>
              </a:rPr>
              <a:t>attendance percentage</a:t>
            </a:r>
          </a:p>
          <a:p>
            <a:pPr lvl="0"/>
            <a:r>
              <a:rPr lang="en-GB" sz="2800" dirty="0">
                <a:latin typeface="Comic Sans MS" panose="030F0702030302020204" pitchFamily="66" charset="0"/>
              </a:rPr>
              <a:t>the subjects the students are studying</a:t>
            </a:r>
          </a:p>
          <a:p>
            <a:pPr lvl="0"/>
            <a:r>
              <a:rPr lang="en-GB" sz="2800" dirty="0">
                <a:latin typeface="Comic Sans MS" panose="030F0702030302020204" pitchFamily="66" charset="0"/>
              </a:rPr>
              <a:t>the natural differences in ability of the student.</a:t>
            </a:r>
          </a:p>
          <a:p>
            <a:endParaRPr lang="en-GB" dirty="0"/>
          </a:p>
        </p:txBody>
      </p:sp>
      <p:grpSp>
        <p:nvGrpSpPr>
          <p:cNvPr id="4" name="Group 11"/>
          <p:cNvGrpSpPr>
            <a:grpSpLocks/>
          </p:cNvGrpSpPr>
          <p:nvPr/>
        </p:nvGrpSpPr>
        <p:grpSpPr bwMode="auto">
          <a:xfrm>
            <a:off x="7020272" y="5445224"/>
            <a:ext cx="2001638" cy="1230127"/>
            <a:chOff x="1547664" y="4869160"/>
            <a:chExt cx="2232248" cy="1152128"/>
          </a:xfrm>
        </p:grpSpPr>
        <p:pic>
          <p:nvPicPr>
            <p:cNvPr id="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Tree>
    <p:extLst>
      <p:ext uri="{BB962C8B-B14F-4D97-AF65-F5344CB8AC3E}">
        <p14:creationId xmlns:p14="http://schemas.microsoft.com/office/powerpoint/2010/main" val="23034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normAutofit/>
          </a:bodyPr>
          <a:lstStyle/>
          <a:p>
            <a:r>
              <a:rPr lang="en-GB" sz="4000" dirty="0">
                <a:latin typeface="Comic Sans MS" panose="030F0702030302020204" pitchFamily="66" charset="0"/>
              </a:rPr>
              <a:t>Designing an experiment</a:t>
            </a: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Begin planning and designing their own experiment using one of the 3 scenarios.</a:t>
            </a:r>
          </a:p>
          <a:p>
            <a:endParaRPr lang="en-GB" dirty="0"/>
          </a:p>
        </p:txBody>
      </p:sp>
      <p:grpSp>
        <p:nvGrpSpPr>
          <p:cNvPr id="4" name="Group 11"/>
          <p:cNvGrpSpPr>
            <a:grpSpLocks/>
          </p:cNvGrpSpPr>
          <p:nvPr/>
        </p:nvGrpSpPr>
        <p:grpSpPr bwMode="auto">
          <a:xfrm>
            <a:off x="6876256" y="5373216"/>
            <a:ext cx="2001638" cy="1230127"/>
            <a:chOff x="1547664" y="4869160"/>
            <a:chExt cx="2232248" cy="1152128"/>
          </a:xfrm>
        </p:grpSpPr>
        <p:pic>
          <p:nvPicPr>
            <p:cNvPr id="5" name="Picture 2"/>
            <p:cNvPicPr>
              <a:picLocks noChangeAspect="1" noChangeArrowheads="1"/>
            </p:cNvPicPr>
            <p:nvPr/>
          </p:nvPicPr>
          <p:blipFill>
            <a:blip r:embed="rId3"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Tree>
    <p:extLst>
      <p:ext uri="{BB962C8B-B14F-4D97-AF65-F5344CB8AC3E}">
        <p14:creationId xmlns:p14="http://schemas.microsoft.com/office/powerpoint/2010/main" val="124008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29339" y="2238234"/>
            <a:ext cx="7456082" cy="1378166"/>
          </a:xfrm>
          <a:ln>
            <a:solidFill>
              <a:srgbClr val="FF0066"/>
            </a:solidFill>
            <a:miter lim="800000"/>
            <a:headEnd/>
            <a:tailEnd/>
          </a:ln>
        </p:spPr>
        <p:txBody>
          <a:bodyPr>
            <a:normAutofit/>
          </a:bodyPr>
          <a:lstStyle/>
          <a:p>
            <a:r>
              <a:rPr lang="en-GB" altLang="en-US" sz="3600" b="1" u="sng" dirty="0">
                <a:latin typeface="Comic Sans MS" pitchFamily="66" charset="0"/>
              </a:rPr>
              <a:t>Planning an experiment</a:t>
            </a:r>
          </a:p>
        </p:txBody>
      </p:sp>
      <p:sp>
        <p:nvSpPr>
          <p:cNvPr id="2051" name="Subtitle 2"/>
          <p:cNvSpPr>
            <a:spLocks noGrp="1"/>
          </p:cNvSpPr>
          <p:nvPr>
            <p:ph type="subTitle" idx="1"/>
          </p:nvPr>
        </p:nvSpPr>
        <p:spPr>
          <a:xfrm>
            <a:off x="1143000" y="3880054"/>
            <a:ext cx="6858000" cy="1241822"/>
          </a:xfrm>
        </p:spPr>
        <p:txBody>
          <a:bodyPr>
            <a:normAutofit/>
          </a:bodyPr>
          <a:lstStyle/>
          <a:p>
            <a:r>
              <a:rPr lang="en-GB" altLang="en-US" sz="2000" dirty="0">
                <a:solidFill>
                  <a:schemeClr val="tx1"/>
                </a:solidFill>
                <a:latin typeface="Comic Sans MS" pitchFamily="66" charset="0"/>
              </a:rPr>
              <a:t>L.O: </a:t>
            </a:r>
            <a:r>
              <a:rPr lang="en-GB" altLang="en-US" sz="2000" i="1" dirty="0">
                <a:solidFill>
                  <a:schemeClr val="tx1"/>
                </a:solidFill>
                <a:latin typeface="Comic Sans MS" pitchFamily="66" charset="0"/>
              </a:rPr>
              <a:t>To be able to explain the difference between a research questions and a hypothesis.</a:t>
            </a:r>
          </a:p>
        </p:txBody>
      </p:sp>
      <p:sp>
        <p:nvSpPr>
          <p:cNvPr id="2054" name="Date Placeholder 3"/>
          <p:cNvSpPr>
            <a:spLocks noGrp="1"/>
          </p:cNvSpPr>
          <p:nvPr>
            <p:ph type="dt" sz="half" idx="10"/>
          </p:nvPr>
        </p:nvSpPr>
        <p:spPr bwMode="auto">
          <a:xfrm>
            <a:off x="6144677" y="1782665"/>
            <a:ext cx="2140744"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2F69FE9C-6CD5-4097-88C5-6FEE639F3FEF}" type="datetime3">
              <a:rPr lang="en-US" altLang="en-US" sz="1500" b="1" u="sng">
                <a:latin typeface="Comic Sans MS" pitchFamily="66" charset="0"/>
              </a:rPr>
              <a:pPr algn="ctr" fontAlgn="base">
                <a:spcBef>
                  <a:spcPct val="0"/>
                </a:spcBef>
                <a:spcAft>
                  <a:spcPct val="0"/>
                </a:spcAft>
              </a:pPr>
              <a:t>30 March 2016</a:t>
            </a:fld>
            <a:endParaRPr lang="en-GB" altLang="en-US" sz="1350" b="1" u="sng" dirty="0">
              <a:latin typeface="Comic Sans MS" pitchFamily="66" charset="0"/>
            </a:endParaRPr>
          </a:p>
        </p:txBody>
      </p:sp>
      <p:pic>
        <p:nvPicPr>
          <p:cNvPr id="2052" name="Picture 2" descr="http://www.ccsr.ac.uk/methods/projects/posters/images/benchmarkin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179" y="237118"/>
            <a:ext cx="1793957" cy="162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278606" y="376988"/>
            <a:ext cx="1728788" cy="507831"/>
          </a:xfrm>
          <a:prstGeom prst="rect">
            <a:avLst/>
          </a:prstGeom>
          <a:solidFill>
            <a:schemeClr val="accent1">
              <a:lumMod val="20000"/>
              <a:lumOff val="80000"/>
            </a:schemeClr>
          </a:solidFill>
          <a:ln>
            <a:solidFill>
              <a:schemeClr val="accent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1350" dirty="0">
                <a:latin typeface="Comic Sans MS" pitchFamily="66" charset="0"/>
              </a:rPr>
              <a:t>Component 01</a:t>
            </a:r>
          </a:p>
          <a:p>
            <a:pPr algn="ctr">
              <a:defRPr/>
            </a:pPr>
            <a:r>
              <a:rPr lang="en-GB" sz="1350" dirty="0">
                <a:latin typeface="Comic Sans MS" pitchFamily="66" charset="0"/>
              </a:rPr>
              <a:t>Research Methods</a:t>
            </a:r>
          </a:p>
        </p:txBody>
      </p:sp>
      <p:sp>
        <p:nvSpPr>
          <p:cNvPr id="2" name="TextBox 1"/>
          <p:cNvSpPr txBox="1"/>
          <p:nvPr/>
        </p:nvSpPr>
        <p:spPr>
          <a:xfrm>
            <a:off x="829339" y="1818681"/>
            <a:ext cx="753801" cy="300082"/>
          </a:xfrm>
          <a:prstGeom prst="rect">
            <a:avLst/>
          </a:prstGeom>
          <a:noFill/>
        </p:spPr>
        <p:txBody>
          <a:bodyPr wrap="square" rtlCol="0">
            <a:spAutoFit/>
          </a:bodyPr>
          <a:lstStyle/>
          <a:p>
            <a:pPr algn="ctr"/>
            <a:r>
              <a:rPr lang="en-GB" sz="1350" b="1" u="sng" dirty="0">
                <a:latin typeface="Comic Sans MS" panose="030F0702030302020204" pitchFamily="66" charset="0"/>
              </a:rPr>
              <a:t>C/W</a:t>
            </a:r>
          </a:p>
        </p:txBody>
      </p:sp>
    </p:spTree>
    <p:extLst>
      <p:ext uri="{BB962C8B-B14F-4D97-AF65-F5344CB8AC3E}">
        <p14:creationId xmlns:p14="http://schemas.microsoft.com/office/powerpoint/2010/main" val="363599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75369" y="1569492"/>
          <a:ext cx="8148645" cy="4940490"/>
        </p:xfrm>
        <a:graphic>
          <a:graphicData uri="http://schemas.openxmlformats.org/drawingml/2006/table">
            <a:tbl>
              <a:tblPr firstRow="1" bandRow="1">
                <a:tableStyleId>{5940675A-B579-460E-94D1-54222C63F5DA}</a:tableStyleId>
              </a:tblPr>
              <a:tblGrid>
                <a:gridCol w="8148645">
                  <a:extLst>
                    <a:ext uri="{9D8B030D-6E8A-4147-A177-3AD203B41FA5}">
                      <a16:colId xmlns:a16="http://schemas.microsoft.com/office/drawing/2014/main" val="20000"/>
                    </a:ext>
                  </a:extLst>
                </a:gridCol>
              </a:tblGrid>
              <a:tr h="1840982">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0"/>
                  </a:ext>
                </a:extLst>
              </a:tr>
              <a:tr h="1549754">
                <a:tc>
                  <a:txBody>
                    <a:bodyPr/>
                    <a:lstStyle/>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1"/>
                  </a:ext>
                </a:extLst>
              </a:tr>
              <a:tr h="1549754">
                <a:tc>
                  <a:txBody>
                    <a:bodyPr/>
                    <a:lstStyle/>
                    <a:p>
                      <a:endParaRPr lang="en-GB" sz="1400" dirty="0"/>
                    </a:p>
                    <a:p>
                      <a:endParaRPr lang="en-GB" sz="1400" dirty="0"/>
                    </a:p>
                    <a:p>
                      <a:endParaRPr lang="en-GB" sz="1400" dirty="0"/>
                    </a:p>
                    <a:p>
                      <a:endParaRPr lang="en-GB" sz="1400" dirty="0"/>
                    </a:p>
                    <a:p>
                      <a:endParaRPr lang="en-GB" sz="1400" dirty="0"/>
                    </a:p>
                  </a:txBody>
                  <a:tcPr marL="68580" marR="68580" marT="34290" marB="34290"/>
                </a:tc>
                <a:extLst>
                  <a:ext uri="{0D108BD9-81ED-4DB2-BD59-A6C34878D82A}">
                    <a16:rowId xmlns:a16="http://schemas.microsoft.com/office/drawing/2014/main" val="10002"/>
                  </a:ext>
                </a:extLst>
              </a:tr>
            </a:tbl>
          </a:graphicData>
        </a:graphic>
      </p:graphicFrame>
      <p:grpSp>
        <p:nvGrpSpPr>
          <p:cNvPr id="2" name="Group 13"/>
          <p:cNvGrpSpPr>
            <a:grpSpLocks/>
          </p:cNvGrpSpPr>
          <p:nvPr/>
        </p:nvGrpSpPr>
        <p:grpSpPr bwMode="auto">
          <a:xfrm>
            <a:off x="736258" y="5142414"/>
            <a:ext cx="2006942" cy="1244738"/>
            <a:chOff x="1691680" y="1772816"/>
            <a:chExt cx="2088232" cy="1178788"/>
          </a:xfrm>
        </p:grpSpPr>
        <p:pic>
          <p:nvPicPr>
            <p:cNvPr id="2069"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2070"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a:solidFill>
                    <a:srgbClr val="FF0000"/>
                  </a:solidFill>
                  <a:latin typeface="Comic Sans MS" pitchFamily="66" charset="0"/>
                </a:rPr>
                <a:t>REVVING UP</a:t>
              </a:r>
            </a:p>
          </p:txBody>
        </p:sp>
      </p:grpSp>
      <p:grpSp>
        <p:nvGrpSpPr>
          <p:cNvPr id="3" name="Group 12"/>
          <p:cNvGrpSpPr>
            <a:grpSpLocks/>
          </p:cNvGrpSpPr>
          <p:nvPr/>
        </p:nvGrpSpPr>
        <p:grpSpPr bwMode="auto">
          <a:xfrm>
            <a:off x="806130" y="3629442"/>
            <a:ext cx="2046252" cy="1270103"/>
            <a:chOff x="1619672" y="3284984"/>
            <a:chExt cx="2088232" cy="1224136"/>
          </a:xfrm>
        </p:grpSpPr>
        <p:pic>
          <p:nvPicPr>
            <p:cNvPr id="2067"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2068"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grpSp>
        <p:nvGrpSpPr>
          <p:cNvPr id="4" name="Group 11"/>
          <p:cNvGrpSpPr>
            <a:grpSpLocks/>
          </p:cNvGrpSpPr>
          <p:nvPr/>
        </p:nvGrpSpPr>
        <p:grpSpPr bwMode="auto">
          <a:xfrm>
            <a:off x="741562" y="1797068"/>
            <a:ext cx="2001638" cy="1230127"/>
            <a:chOff x="1547664" y="4869160"/>
            <a:chExt cx="2232248" cy="1152128"/>
          </a:xfrm>
        </p:grpSpPr>
        <p:pic>
          <p:nvPicPr>
            <p:cNvPr id="206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2066" name="TextBox 10"/>
            <p:cNvSpPr txBox="1">
              <a:spLocks noChangeArrowheads="1"/>
            </p:cNvSpPr>
            <p:nvPr/>
          </p:nvSpPr>
          <p:spPr bwMode="auto">
            <a:xfrm>
              <a:off x="1547664" y="4869160"/>
              <a:ext cx="2232248" cy="399971"/>
            </a:xfrm>
            <a:prstGeom prst="rect">
              <a:avLst/>
            </a:prstGeom>
            <a:noFill/>
            <a:ln w="9525">
              <a:noFill/>
              <a:miter lim="800000"/>
              <a:headEnd/>
              <a:tailEnd/>
            </a:ln>
          </p:spPr>
          <p:txBody>
            <a:bodyPr>
              <a:spAutoFit/>
            </a:bodyPr>
            <a:lstStyle/>
            <a:p>
              <a:pPr algn="ctr"/>
              <a:r>
                <a:rPr lang="en-GB" sz="1350" b="1">
                  <a:solidFill>
                    <a:srgbClr val="00B050"/>
                  </a:solidFill>
                  <a:latin typeface="Comic Sans MS" pitchFamily="66" charset="0"/>
                </a:rPr>
                <a:t>GOING STRONG</a:t>
              </a:r>
            </a:p>
          </p:txBody>
        </p:sp>
      </p:grpSp>
      <p:sp>
        <p:nvSpPr>
          <p:cNvPr id="2063" name="TextBox 14"/>
          <p:cNvSpPr txBox="1">
            <a:spLocks noChangeArrowheads="1"/>
          </p:cNvSpPr>
          <p:nvPr/>
        </p:nvSpPr>
        <p:spPr bwMode="auto">
          <a:xfrm>
            <a:off x="411597" y="358155"/>
            <a:ext cx="3132535" cy="507831"/>
          </a:xfrm>
          <a:prstGeom prst="rect">
            <a:avLst/>
          </a:prstGeom>
          <a:noFill/>
          <a:ln w="9525">
            <a:noFill/>
            <a:miter lim="800000"/>
            <a:headEnd/>
            <a:tailEnd/>
          </a:ln>
        </p:spPr>
        <p:txBody>
          <a:bodyPr>
            <a:spAutoFit/>
          </a:bodyPr>
          <a:lstStyle/>
          <a:p>
            <a:pPr algn="ctr"/>
            <a:r>
              <a:rPr lang="en-GB" sz="2700" b="1" dirty="0">
                <a:latin typeface="Comic Sans MS" pitchFamily="66" charset="0"/>
              </a:rPr>
              <a:t>Progress Criteria</a:t>
            </a:r>
          </a:p>
        </p:txBody>
      </p:sp>
      <p:sp>
        <p:nvSpPr>
          <p:cNvPr id="16" name="Cloud Callout 15"/>
          <p:cNvSpPr/>
          <p:nvPr/>
        </p:nvSpPr>
        <p:spPr>
          <a:xfrm>
            <a:off x="5571111" y="352826"/>
            <a:ext cx="3025378" cy="1026319"/>
          </a:xfrm>
          <a:prstGeom prst="cloudCallout">
            <a:avLst>
              <a:gd name="adj1" fmla="val -81371"/>
              <a:gd name="adj2" fmla="val 25110"/>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350" dirty="0">
                <a:latin typeface="Comic Sans MS" pitchFamily="66" charset="0"/>
              </a:rPr>
              <a:t>How will you know that you have made progress this lesson?</a:t>
            </a:r>
          </a:p>
        </p:txBody>
      </p:sp>
      <p:sp>
        <p:nvSpPr>
          <p:cNvPr id="14" name="TextBox 13"/>
          <p:cNvSpPr txBox="1"/>
          <p:nvPr/>
        </p:nvSpPr>
        <p:spPr>
          <a:xfrm>
            <a:off x="3357385" y="1918757"/>
            <a:ext cx="4967747" cy="1015663"/>
          </a:xfrm>
          <a:prstGeom prst="rect">
            <a:avLst/>
          </a:prstGeom>
          <a:noFill/>
        </p:spPr>
        <p:txBody>
          <a:bodyPr wrap="square" rtlCol="0">
            <a:spAutoFit/>
          </a:bodyPr>
          <a:lstStyle/>
          <a:p>
            <a:pPr algn="ctr"/>
            <a:r>
              <a:rPr lang="en-GB" sz="2000" dirty="0">
                <a:solidFill>
                  <a:srgbClr val="00B050"/>
                </a:solidFill>
                <a:latin typeface="Comic Sans MS" pitchFamily="66" charset="0"/>
              </a:rPr>
              <a:t>I can analyse the problems caused by extraneous variables and being to create my own experiment.</a:t>
            </a:r>
          </a:p>
        </p:txBody>
      </p:sp>
      <p:sp>
        <p:nvSpPr>
          <p:cNvPr id="15" name="TextBox 14"/>
          <p:cNvSpPr txBox="1"/>
          <p:nvPr/>
        </p:nvSpPr>
        <p:spPr>
          <a:xfrm>
            <a:off x="3234520" y="3545593"/>
            <a:ext cx="5359442" cy="1015663"/>
          </a:xfrm>
          <a:prstGeom prst="rect">
            <a:avLst/>
          </a:prstGeom>
          <a:noFill/>
        </p:spPr>
        <p:txBody>
          <a:bodyPr wrap="square" rtlCol="0">
            <a:spAutoFit/>
          </a:bodyPr>
          <a:lstStyle/>
          <a:p>
            <a:pPr algn="ctr"/>
            <a:r>
              <a:rPr lang="en-GB" sz="2000" dirty="0">
                <a:solidFill>
                  <a:srgbClr val="FFC000"/>
                </a:solidFill>
                <a:latin typeface="Comic Sans MS" pitchFamily="66" charset="0"/>
              </a:rPr>
              <a:t>I can outline the difference between an alternate and null hypothesis, as well as write one-tailed and two tailed hypothesis.</a:t>
            </a:r>
          </a:p>
        </p:txBody>
      </p:sp>
      <p:sp>
        <p:nvSpPr>
          <p:cNvPr id="17" name="TextBox 16"/>
          <p:cNvSpPr txBox="1"/>
          <p:nvPr/>
        </p:nvSpPr>
        <p:spPr>
          <a:xfrm>
            <a:off x="3257053" y="5342308"/>
            <a:ext cx="5090613" cy="646331"/>
          </a:xfrm>
          <a:prstGeom prst="rect">
            <a:avLst/>
          </a:prstGeom>
          <a:noFill/>
        </p:spPr>
        <p:txBody>
          <a:bodyPr wrap="square" rtlCol="0">
            <a:spAutoFit/>
          </a:bodyPr>
          <a:lstStyle/>
          <a:p>
            <a:pPr algn="ctr"/>
            <a:r>
              <a:rPr lang="en-GB" dirty="0">
                <a:solidFill>
                  <a:srgbClr val="FF0000"/>
                </a:solidFill>
                <a:latin typeface="Comic Sans MS" pitchFamily="66" charset="0"/>
              </a:rPr>
              <a:t>I can explain the difference between an aim and a hypothesis and write research aims.</a:t>
            </a:r>
          </a:p>
        </p:txBody>
      </p:sp>
    </p:spTree>
    <p:extLst>
      <p:ext uri="{BB962C8B-B14F-4D97-AF65-F5344CB8AC3E}">
        <p14:creationId xmlns:p14="http://schemas.microsoft.com/office/powerpoint/2010/main" val="202884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Autofit/>
          </a:bodyPr>
          <a:lstStyle/>
          <a:p>
            <a:r>
              <a:rPr lang="en-GB" sz="3200" dirty="0">
                <a:latin typeface="Comic Sans MS" panose="030F0702030302020204" pitchFamily="66" charset="0"/>
              </a:rPr>
              <a:t>What is the difference between a research aim and a hypothesis?</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Aims are statements about what the researcher wants to investigate. Hypotheses are predictions about what the researcher expects to find.</a:t>
            </a:r>
          </a:p>
          <a:p>
            <a:pPr marL="0" indent="0">
              <a:buNone/>
            </a:pPr>
            <a:endParaRPr lang="en-GB" dirty="0"/>
          </a:p>
        </p:txBody>
      </p:sp>
      <p:grpSp>
        <p:nvGrpSpPr>
          <p:cNvPr id="4" name="Group 13"/>
          <p:cNvGrpSpPr>
            <a:grpSpLocks/>
          </p:cNvGrpSpPr>
          <p:nvPr/>
        </p:nvGrpSpPr>
        <p:grpSpPr bwMode="auto">
          <a:xfrm>
            <a:off x="736258" y="5142414"/>
            <a:ext cx="2006942" cy="1244738"/>
            <a:chOff x="1691680" y="1772816"/>
            <a:chExt cx="2088232" cy="1178788"/>
          </a:xfrm>
        </p:grpSpPr>
        <p:pic>
          <p:nvPicPr>
            <p:cNvPr id="5"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6"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dirty="0">
                  <a:solidFill>
                    <a:srgbClr val="FF0000"/>
                  </a:solidFill>
                  <a:latin typeface="Comic Sans MS" pitchFamily="66" charset="0"/>
                </a:rPr>
                <a:t>REVVING UP</a:t>
              </a:r>
            </a:p>
          </p:txBody>
        </p:sp>
      </p:grpSp>
    </p:spTree>
    <p:extLst>
      <p:ext uri="{BB962C8B-B14F-4D97-AF65-F5344CB8AC3E}">
        <p14:creationId xmlns:p14="http://schemas.microsoft.com/office/powerpoint/2010/main" val="34306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fontScale="90000"/>
          </a:bodyPr>
          <a:lstStyle/>
          <a:p>
            <a:r>
              <a:rPr lang="en-GB" b="1" dirty="0">
                <a:latin typeface="Comic Sans MS" panose="030F0702030302020204" pitchFamily="66" charset="0"/>
              </a:rPr>
              <a:t>All research must have an aim</a:t>
            </a:r>
            <a:r>
              <a:rPr lang="en-GB" dirty="0"/>
              <a:t>:</a:t>
            </a:r>
          </a:p>
        </p:txBody>
      </p:sp>
      <p:sp>
        <p:nvSpPr>
          <p:cNvPr id="3" name="Content Placeholder 2"/>
          <p:cNvSpPr>
            <a:spLocks noGrp="1"/>
          </p:cNvSpPr>
          <p:nvPr>
            <p:ph idx="1"/>
          </p:nvPr>
        </p:nvSpPr>
        <p:spPr/>
        <p:txBody>
          <a:bodyPr>
            <a:normAutofit/>
          </a:bodyPr>
          <a:lstStyle/>
          <a:p>
            <a:r>
              <a:rPr lang="en-GB" sz="2800" dirty="0">
                <a:latin typeface="Comic Sans MS" panose="030F0702030302020204" pitchFamily="66" charset="0"/>
              </a:rPr>
              <a:t>The aim is a statement about what the researcher wants to investigate. It is usually kept quite broad and is written using the following format:</a:t>
            </a:r>
          </a:p>
          <a:p>
            <a:pPr marL="0" indent="0">
              <a:buNone/>
            </a:pPr>
            <a:endParaRPr lang="en-GB" sz="2800" dirty="0">
              <a:latin typeface="Comic Sans MS" panose="030F0702030302020204" pitchFamily="66" charset="0"/>
            </a:endParaRPr>
          </a:p>
          <a:p>
            <a:r>
              <a:rPr lang="en-GB" sz="2800" i="1" dirty="0">
                <a:latin typeface="Comic Sans MS" panose="030F0702030302020204" pitchFamily="66" charset="0"/>
              </a:rPr>
              <a:t>‘The aim of the research is to investigate ….’</a:t>
            </a:r>
            <a:endParaRPr lang="en-GB" sz="2800" dirty="0">
              <a:latin typeface="Comic Sans MS" panose="030F0702030302020204" pitchFamily="66" charset="0"/>
            </a:endParaRPr>
          </a:p>
        </p:txBody>
      </p:sp>
      <p:grpSp>
        <p:nvGrpSpPr>
          <p:cNvPr id="4" name="Group 13"/>
          <p:cNvGrpSpPr>
            <a:grpSpLocks/>
          </p:cNvGrpSpPr>
          <p:nvPr/>
        </p:nvGrpSpPr>
        <p:grpSpPr bwMode="auto">
          <a:xfrm>
            <a:off x="736258" y="5142414"/>
            <a:ext cx="2006942" cy="1244738"/>
            <a:chOff x="1691680" y="1772816"/>
            <a:chExt cx="2088232" cy="1178788"/>
          </a:xfrm>
        </p:grpSpPr>
        <p:pic>
          <p:nvPicPr>
            <p:cNvPr id="5"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6"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dirty="0">
                  <a:solidFill>
                    <a:srgbClr val="FF0000"/>
                  </a:solidFill>
                  <a:latin typeface="Comic Sans MS" pitchFamily="66" charset="0"/>
                </a:rPr>
                <a:t>REVVING UP</a:t>
              </a:r>
            </a:p>
          </p:txBody>
        </p:sp>
      </p:grpSp>
    </p:spTree>
    <p:extLst>
      <p:ext uri="{BB962C8B-B14F-4D97-AF65-F5344CB8AC3E}">
        <p14:creationId xmlns:p14="http://schemas.microsoft.com/office/powerpoint/2010/main" val="403709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r>
              <a:rPr lang="en-GB" dirty="0">
                <a:latin typeface="Comic Sans MS" panose="030F0702030302020204" pitchFamily="66" charset="0"/>
              </a:rPr>
              <a:t>Writing Hypotheses</a:t>
            </a: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Hypotheses are statements about the prediction of the results. There are some general rules when formulating them. Typically they:</a:t>
            </a:r>
          </a:p>
          <a:p>
            <a:pPr lvl="0">
              <a:buFont typeface="Wingdings" panose="05000000000000000000" pitchFamily="2" charset="2"/>
              <a:buChar char="Ø"/>
            </a:pPr>
            <a:r>
              <a:rPr lang="en-GB" dirty="0">
                <a:latin typeface="Comic Sans MS" panose="030F0702030302020204" pitchFamily="66" charset="0"/>
              </a:rPr>
              <a:t>are written in the future tense</a:t>
            </a:r>
          </a:p>
          <a:p>
            <a:pPr lvl="0">
              <a:buFont typeface="Wingdings" panose="05000000000000000000" pitchFamily="2" charset="2"/>
              <a:buChar char="Ø"/>
            </a:pPr>
            <a:r>
              <a:rPr lang="en-GB" dirty="0">
                <a:latin typeface="Comic Sans MS" panose="030F0702030302020204" pitchFamily="66" charset="0"/>
              </a:rPr>
              <a:t>include both conditions of the independent variable</a:t>
            </a:r>
          </a:p>
          <a:p>
            <a:pPr lvl="0">
              <a:buFont typeface="Wingdings" panose="05000000000000000000" pitchFamily="2" charset="2"/>
              <a:buChar char="Ø"/>
            </a:pPr>
            <a:r>
              <a:rPr lang="en-GB" dirty="0">
                <a:latin typeface="Comic Sans MS" panose="030F0702030302020204" pitchFamily="66" charset="0"/>
              </a:rPr>
              <a:t>include the dependent variable. </a:t>
            </a:r>
          </a:p>
          <a:p>
            <a:endParaRPr lang="en-GB" dirty="0"/>
          </a:p>
        </p:txBody>
      </p:sp>
      <p:grpSp>
        <p:nvGrpSpPr>
          <p:cNvPr id="4" name="Group 13"/>
          <p:cNvGrpSpPr>
            <a:grpSpLocks/>
          </p:cNvGrpSpPr>
          <p:nvPr/>
        </p:nvGrpSpPr>
        <p:grpSpPr bwMode="auto">
          <a:xfrm>
            <a:off x="7123461" y="5301208"/>
            <a:ext cx="2006942" cy="1244738"/>
            <a:chOff x="1691680" y="1772816"/>
            <a:chExt cx="2088232" cy="1178788"/>
          </a:xfrm>
        </p:grpSpPr>
        <p:pic>
          <p:nvPicPr>
            <p:cNvPr id="5"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6" name="TextBox 8"/>
            <p:cNvSpPr txBox="1">
              <a:spLocks noChangeArrowheads="1"/>
            </p:cNvSpPr>
            <p:nvPr/>
          </p:nvSpPr>
          <p:spPr bwMode="auto">
            <a:xfrm>
              <a:off x="1907703" y="1772816"/>
              <a:ext cx="1656184" cy="344662"/>
            </a:xfrm>
            <a:prstGeom prst="rect">
              <a:avLst/>
            </a:prstGeom>
            <a:noFill/>
            <a:ln w="9525">
              <a:noFill/>
              <a:miter lim="800000"/>
              <a:headEnd/>
              <a:tailEnd/>
            </a:ln>
          </p:spPr>
          <p:txBody>
            <a:bodyPr>
              <a:spAutoFit/>
            </a:bodyPr>
            <a:lstStyle/>
            <a:p>
              <a:pPr algn="ctr"/>
              <a:r>
                <a:rPr lang="en-GB" sz="1350" b="1" dirty="0">
                  <a:solidFill>
                    <a:srgbClr val="FF0000"/>
                  </a:solidFill>
                  <a:latin typeface="Comic Sans MS" pitchFamily="66" charset="0"/>
                </a:rPr>
                <a:t>REVVING UP</a:t>
              </a:r>
            </a:p>
          </p:txBody>
        </p:sp>
      </p:grpSp>
    </p:spTree>
    <p:extLst>
      <p:ext uri="{BB962C8B-B14F-4D97-AF65-F5344CB8AC3E}">
        <p14:creationId xmlns:p14="http://schemas.microsoft.com/office/powerpoint/2010/main" val="239909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C000"/>
            </a:solidFill>
          </a:ln>
        </p:spPr>
        <p:txBody>
          <a:bodyPr>
            <a:normAutofit/>
          </a:bodyPr>
          <a:lstStyle/>
          <a:p>
            <a:r>
              <a:rPr lang="en-GB" sz="3200" dirty="0">
                <a:latin typeface="Comic Sans MS" panose="030F0702030302020204" pitchFamily="66" charset="0"/>
              </a:rPr>
              <a:t>There are four types of hypotheses:</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latin typeface="Comic Sans MS" panose="030F0702030302020204" pitchFamily="66" charset="0"/>
              </a:rPr>
              <a:t> </a:t>
            </a:r>
          </a:p>
          <a:p>
            <a:pPr lvl="0"/>
            <a:r>
              <a:rPr lang="en-GB" b="1" dirty="0">
                <a:latin typeface="Comic Sans MS" panose="030F0702030302020204" pitchFamily="66" charset="0"/>
              </a:rPr>
              <a:t>Null Hypotheses</a:t>
            </a:r>
            <a:r>
              <a:rPr lang="en-GB" dirty="0">
                <a:latin typeface="Comic Sans MS" panose="030F0702030302020204" pitchFamily="66" charset="0"/>
              </a:rPr>
              <a:t> – these predict that no difference will be found in the results between the conditions. Typically these are written ‘There will be no difference…’</a:t>
            </a:r>
          </a:p>
          <a:p>
            <a:pPr marL="0" indent="0">
              <a:buNone/>
            </a:pPr>
            <a:endParaRPr lang="en-GB" dirty="0">
              <a:latin typeface="Comic Sans MS" panose="030F0702030302020204" pitchFamily="66" charset="0"/>
            </a:endParaRPr>
          </a:p>
          <a:p>
            <a:pPr lvl="0"/>
            <a:r>
              <a:rPr lang="en-GB" b="1" dirty="0">
                <a:latin typeface="Comic Sans MS" panose="030F0702030302020204" pitchFamily="66" charset="0"/>
              </a:rPr>
              <a:t>Alternative Hypotheses</a:t>
            </a:r>
            <a:r>
              <a:rPr lang="en-GB" dirty="0">
                <a:latin typeface="Comic Sans MS" panose="030F0702030302020204" pitchFamily="66" charset="0"/>
              </a:rPr>
              <a:t> – these predict that there will be a significant difference in the results between the two conditions.</a:t>
            </a:r>
          </a:p>
          <a:p>
            <a:pPr marL="0" indent="0">
              <a:buNone/>
            </a:pPr>
            <a:endParaRPr lang="en-GB" dirty="0">
              <a:latin typeface="Comic Sans MS" panose="030F0702030302020204" pitchFamily="66" charset="0"/>
            </a:endParaRPr>
          </a:p>
          <a:p>
            <a:pPr lvl="0"/>
            <a:r>
              <a:rPr lang="en-GB" b="1" dirty="0">
                <a:latin typeface="Comic Sans MS" panose="030F0702030302020204" pitchFamily="66" charset="0"/>
              </a:rPr>
              <a:t>One tailed</a:t>
            </a:r>
            <a:r>
              <a:rPr lang="en-GB" dirty="0">
                <a:latin typeface="Comic Sans MS" panose="030F0702030302020204" pitchFamily="66" charset="0"/>
              </a:rPr>
              <a:t> (directional) hypotheses – these state the specific direction the researcher expects the results to move in, e.g. higher, lower, more, less.</a:t>
            </a:r>
          </a:p>
          <a:p>
            <a:pPr marL="0" indent="0">
              <a:buNone/>
            </a:pPr>
            <a:endParaRPr lang="en-GB" dirty="0">
              <a:latin typeface="Comic Sans MS" panose="030F0702030302020204" pitchFamily="66" charset="0"/>
            </a:endParaRPr>
          </a:p>
          <a:p>
            <a:pPr lvl="0"/>
            <a:r>
              <a:rPr lang="en-GB" b="1" dirty="0">
                <a:latin typeface="Comic Sans MS" panose="030F0702030302020204" pitchFamily="66" charset="0"/>
              </a:rPr>
              <a:t>Two tailed</a:t>
            </a:r>
            <a:r>
              <a:rPr lang="en-GB" dirty="0">
                <a:latin typeface="Comic Sans MS" panose="030F0702030302020204" pitchFamily="66" charset="0"/>
              </a:rPr>
              <a:t> (non directional) hypotheses – these state that a difference will be found between the conditions of the independent variable but does not state the direction of the results. Typically these are always written ‘There will be a difference ….’</a:t>
            </a:r>
          </a:p>
          <a:p>
            <a:endParaRPr lang="en-GB" dirty="0"/>
          </a:p>
        </p:txBody>
      </p:sp>
      <p:grpSp>
        <p:nvGrpSpPr>
          <p:cNvPr id="4" name="Group 12"/>
          <p:cNvGrpSpPr>
            <a:grpSpLocks/>
          </p:cNvGrpSpPr>
          <p:nvPr/>
        </p:nvGrpSpPr>
        <p:grpSpPr bwMode="auto">
          <a:xfrm>
            <a:off x="6948264" y="5587897"/>
            <a:ext cx="2046252" cy="1270103"/>
            <a:chOff x="1619672" y="3284984"/>
            <a:chExt cx="2088232" cy="1224136"/>
          </a:xfrm>
        </p:grpSpPr>
        <p:pic>
          <p:nvPicPr>
            <p:cNvPr id="5"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6" name="TextBox 9"/>
            <p:cNvSpPr txBox="1">
              <a:spLocks noChangeArrowheads="1"/>
            </p:cNvSpPr>
            <p:nvPr/>
          </p:nvSpPr>
          <p:spPr bwMode="auto">
            <a:xfrm>
              <a:off x="1619672" y="3284984"/>
              <a:ext cx="2016224" cy="677204"/>
            </a:xfrm>
            <a:prstGeom prst="rect">
              <a:avLst/>
            </a:prstGeom>
            <a:noFill/>
            <a:ln w="9525">
              <a:noFill/>
              <a:miter lim="800000"/>
              <a:headEnd/>
              <a:tailEnd/>
            </a:ln>
          </p:spPr>
          <p:txBody>
            <a:bodyPr>
              <a:spAutoFit/>
            </a:bodyPr>
            <a:lstStyle/>
            <a:p>
              <a:pPr algn="ctr"/>
              <a:r>
                <a:rPr lang="en-GB" sz="135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174865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313" y="1557338"/>
            <a:ext cx="8229600" cy="2116137"/>
          </a:xfrm>
        </p:spPr>
        <p:txBody>
          <a:bodyPr rtlCol="0">
            <a:normAutofit/>
          </a:bodyPr>
          <a:lstStyle/>
          <a:p>
            <a:pPr eaLnBrk="1" fontAlgn="auto" hangingPunct="1">
              <a:spcAft>
                <a:spcPts val="0"/>
              </a:spcAft>
              <a:buFont typeface="Arial" panose="020B0604020202020204" pitchFamily="34" charset="0"/>
              <a:buNone/>
              <a:defRPr/>
            </a:pPr>
            <a:r>
              <a:rPr lang="en-GB" b="1" dirty="0">
                <a:latin typeface="Comic Sans MS" pitchFamily="66" charset="0"/>
              </a:rPr>
              <a:t>Aim</a:t>
            </a:r>
            <a:r>
              <a:rPr lang="en-GB" dirty="0">
                <a:latin typeface="Comic Sans MS" pitchFamily="66" charset="0"/>
              </a:rPr>
              <a:t>: To investigate whether a happier dog will eat more food.</a:t>
            </a:r>
          </a:p>
          <a:p>
            <a:pPr eaLnBrk="1" fontAlgn="auto" hangingPunct="1">
              <a:spcAft>
                <a:spcPts val="0"/>
              </a:spcAft>
              <a:buFont typeface="Arial" panose="020B0604020202020204" pitchFamily="34" charset="0"/>
              <a:buNone/>
              <a:defRPr/>
            </a:pPr>
            <a:endParaRPr lang="en-GB" dirty="0">
              <a:latin typeface="Comic Sans MS" pitchFamily="66" charset="0"/>
            </a:endParaRPr>
          </a:p>
        </p:txBody>
      </p:sp>
      <p:sp>
        <p:nvSpPr>
          <p:cNvPr id="5" name="Rectangle 4"/>
          <p:cNvSpPr/>
          <p:nvPr/>
        </p:nvSpPr>
        <p:spPr>
          <a:xfrm>
            <a:off x="468313" y="404813"/>
            <a:ext cx="8280400" cy="830262"/>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GB" sz="2400" b="1" dirty="0">
                <a:latin typeface="Comic Sans MS" pitchFamily="66" charset="0"/>
              </a:rPr>
              <a:t>Null</a:t>
            </a:r>
          </a:p>
          <a:p>
            <a:pPr fontAlgn="auto">
              <a:spcBef>
                <a:spcPts val="0"/>
              </a:spcBef>
              <a:spcAft>
                <a:spcPts val="0"/>
              </a:spcAft>
              <a:defRPr/>
            </a:pPr>
            <a:r>
              <a:rPr lang="en-GB" sz="2400" dirty="0">
                <a:latin typeface="Comic Sans MS" pitchFamily="66" charset="0"/>
              </a:rPr>
              <a:t>That there will be </a:t>
            </a:r>
            <a:r>
              <a:rPr lang="en-GB" sz="2400" b="1" u="sng" dirty="0">
                <a:latin typeface="Comic Sans MS" pitchFamily="66" charset="0"/>
              </a:rPr>
              <a:t>NO</a:t>
            </a:r>
            <a:r>
              <a:rPr lang="en-GB" sz="2400" dirty="0">
                <a:latin typeface="Comic Sans MS" pitchFamily="66" charset="0"/>
              </a:rPr>
              <a:t> effect of X (IV) on Y (DV)</a:t>
            </a:r>
          </a:p>
        </p:txBody>
      </p:sp>
      <p:grpSp>
        <p:nvGrpSpPr>
          <p:cNvPr id="4101" name="Group 13"/>
          <p:cNvGrpSpPr>
            <a:grpSpLocks/>
          </p:cNvGrpSpPr>
          <p:nvPr/>
        </p:nvGrpSpPr>
        <p:grpSpPr bwMode="auto">
          <a:xfrm>
            <a:off x="250825" y="5300663"/>
            <a:ext cx="2374900" cy="1368425"/>
            <a:chOff x="1691680" y="1772816"/>
            <a:chExt cx="2088232" cy="1178788"/>
          </a:xfrm>
        </p:grpSpPr>
        <p:pic>
          <p:nvPicPr>
            <p:cNvPr id="4102" name="Picture 2"/>
            <p:cNvPicPr>
              <a:picLocks noChangeAspect="1" noChangeArrowheads="1"/>
            </p:cNvPicPr>
            <p:nvPr/>
          </p:nvPicPr>
          <p:blipFill>
            <a:blip r:embed="rId2">
              <a:extLst>
                <a:ext uri="{28A0092B-C50C-407E-A947-70E740481C1C}">
                  <a14:useLocalDpi xmlns:a14="http://schemas.microsoft.com/office/drawing/2010/main" val="0"/>
                </a:ext>
              </a:extLst>
            </a:blip>
            <a:srcRect l="72382" t="67786" r="15369" b="11330"/>
            <a:stretch>
              <a:fillRect/>
            </a:stretch>
          </p:blipFill>
          <p:spPr bwMode="auto">
            <a:xfrm rot="5400000">
              <a:off x="2290418" y="1462110"/>
              <a:ext cx="89075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p:cNvSpPr txBox="1">
              <a:spLocks noChangeArrowheads="1"/>
            </p:cNvSpPr>
            <p:nvPr/>
          </p:nvSpPr>
          <p:spPr bwMode="auto">
            <a:xfrm>
              <a:off x="1907704" y="1772816"/>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FF0000"/>
                  </a:solidFill>
                  <a:latin typeface="Comic Sans MS" panose="030F0702030302020204" pitchFamily="66" charset="0"/>
                </a:rPr>
                <a:t>REVVING UP</a:t>
              </a:r>
            </a:p>
          </p:txBody>
        </p:sp>
      </p:grpSp>
      <p:sp>
        <p:nvSpPr>
          <p:cNvPr id="3" name="Rectangle 2"/>
          <p:cNvSpPr/>
          <p:nvPr/>
        </p:nvSpPr>
        <p:spPr>
          <a:xfrm>
            <a:off x="611559" y="2967334"/>
            <a:ext cx="8086353" cy="646331"/>
          </a:xfrm>
          <a:prstGeom prst="rect">
            <a:avLst/>
          </a:prstGeom>
        </p:spPr>
        <p:txBody>
          <a:bodyPr wrap="square">
            <a:spAutoFit/>
          </a:bodyPr>
          <a:lstStyle/>
          <a:p>
            <a:pPr>
              <a:defRPr/>
            </a:pPr>
            <a:r>
              <a:rPr lang="en-GB" b="1" u="sng" dirty="0">
                <a:latin typeface="Comic Sans MS" pitchFamily="66" charset="0"/>
              </a:rPr>
              <a:t>Null hypothesis </a:t>
            </a:r>
            <a:r>
              <a:rPr lang="en-GB" dirty="0">
                <a:latin typeface="Comic Sans MS" pitchFamily="66" charset="0"/>
              </a:rPr>
              <a:t>– There will be no difference between the amount of food eaten by a happy dog and a sad dog.</a:t>
            </a:r>
          </a:p>
        </p:txBody>
      </p:sp>
    </p:spTree>
    <p:extLst>
      <p:ext uri="{BB962C8B-B14F-4D97-AF65-F5344CB8AC3E}">
        <p14:creationId xmlns:p14="http://schemas.microsoft.com/office/powerpoint/2010/main" val="234937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racyhurst.com/wp-content/uploads/2010/08/off-the-beaten-path.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2213342"/>
            <a:ext cx="2773363" cy="207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ttps://encrypted-tbn0.gstatic.com/images?q=tbn:ANd9GcQWJds1BDeP6377S-pjL-56nMy5g3jiAmjPJrXK_nsqANq_r-3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860800"/>
            <a:ext cx="31353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3203575" y="2565400"/>
            <a:ext cx="5545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Comic Sans MS" panose="030F0702030302020204" pitchFamily="66" charset="0"/>
              </a:rPr>
              <a:t>One tailed hypothesis </a:t>
            </a:r>
            <a:r>
              <a:rPr lang="en-GB" altLang="en-US" sz="2400">
                <a:latin typeface="Comic Sans MS" panose="030F0702030302020204" pitchFamily="66" charset="0"/>
              </a:rPr>
              <a:t>(directional)</a:t>
            </a:r>
          </a:p>
          <a:p>
            <a:pPr algn="ctr" eaLnBrk="1" hangingPunct="1">
              <a:spcBef>
                <a:spcPct val="0"/>
              </a:spcBef>
              <a:buFontTx/>
              <a:buNone/>
            </a:pPr>
            <a:r>
              <a:rPr lang="en-GB" altLang="en-US" sz="2400">
                <a:latin typeface="Comic Sans MS" panose="030F0702030302020204" pitchFamily="66" charset="0"/>
              </a:rPr>
              <a:t>Predict the direction in which the results are expected to occur.</a:t>
            </a:r>
          </a:p>
        </p:txBody>
      </p:sp>
      <p:sp>
        <p:nvSpPr>
          <p:cNvPr id="5125" name="TextBox 5"/>
          <p:cNvSpPr txBox="1">
            <a:spLocks noChangeArrowheads="1"/>
          </p:cNvSpPr>
          <p:nvPr/>
        </p:nvSpPr>
        <p:spPr bwMode="auto">
          <a:xfrm>
            <a:off x="323850" y="4581525"/>
            <a:ext cx="52562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latin typeface="Comic Sans MS" panose="030F0702030302020204" pitchFamily="66" charset="0"/>
              </a:rPr>
              <a:t>Two tailed hypothesis </a:t>
            </a:r>
            <a:r>
              <a:rPr lang="en-GB" altLang="en-US" sz="2400">
                <a:latin typeface="Comic Sans MS" panose="030F0702030302020204" pitchFamily="66" charset="0"/>
              </a:rPr>
              <a:t>(non-directional)</a:t>
            </a:r>
          </a:p>
          <a:p>
            <a:pPr algn="ctr" eaLnBrk="1" hangingPunct="1">
              <a:spcBef>
                <a:spcPct val="0"/>
              </a:spcBef>
              <a:buFontTx/>
              <a:buNone/>
            </a:pPr>
            <a:r>
              <a:rPr lang="en-GB" altLang="en-US" sz="2400">
                <a:latin typeface="Comic Sans MS" panose="030F0702030302020204" pitchFamily="66" charset="0"/>
              </a:rPr>
              <a:t>simply state that there is some kind of difference between the two events.</a:t>
            </a:r>
          </a:p>
        </p:txBody>
      </p:sp>
      <p:sp>
        <p:nvSpPr>
          <p:cNvPr id="5126" name="Rectangle 6"/>
          <p:cNvSpPr>
            <a:spLocks noChangeArrowheads="1"/>
          </p:cNvSpPr>
          <p:nvPr/>
        </p:nvSpPr>
        <p:spPr bwMode="auto">
          <a:xfrm>
            <a:off x="395288" y="188913"/>
            <a:ext cx="8280400" cy="1938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dirty="0">
                <a:latin typeface="Comic Sans MS" panose="030F0702030302020204" pitchFamily="66" charset="0"/>
              </a:rPr>
              <a:t>Alternate</a:t>
            </a:r>
          </a:p>
          <a:p>
            <a:pPr eaLnBrk="1" hangingPunct="1">
              <a:spcBef>
                <a:spcPct val="0"/>
              </a:spcBef>
              <a:buFontTx/>
              <a:buNone/>
            </a:pPr>
            <a:r>
              <a:rPr lang="en-GB" altLang="en-US" sz="2400" dirty="0">
                <a:latin typeface="Comic Sans MS" panose="030F0702030302020204" pitchFamily="66" charset="0"/>
              </a:rPr>
              <a:t>That there </a:t>
            </a:r>
            <a:r>
              <a:rPr lang="en-GB" altLang="en-US" sz="2400" b="1" u="sng" dirty="0">
                <a:latin typeface="Comic Sans MS" panose="030F0702030302020204" pitchFamily="66" charset="0"/>
              </a:rPr>
              <a:t>will be </a:t>
            </a:r>
            <a:r>
              <a:rPr lang="en-GB" altLang="en-US" sz="2400" dirty="0">
                <a:latin typeface="Comic Sans MS" panose="030F0702030302020204" pitchFamily="66" charset="0"/>
              </a:rPr>
              <a:t>an effect of X (IV) on Y (DV).</a:t>
            </a:r>
          </a:p>
          <a:p>
            <a:pPr eaLnBrk="1" hangingPunct="1">
              <a:spcBef>
                <a:spcPct val="0"/>
              </a:spcBef>
              <a:buFontTx/>
              <a:buNone/>
            </a:pPr>
            <a:endParaRPr lang="en-GB" altLang="en-US" sz="2400" dirty="0">
              <a:latin typeface="Comic Sans MS" panose="030F0702030302020204" pitchFamily="66" charset="0"/>
            </a:endParaRPr>
          </a:p>
          <a:p>
            <a:pPr algn="ctr" eaLnBrk="1" hangingPunct="1">
              <a:spcBef>
                <a:spcPct val="0"/>
              </a:spcBef>
              <a:buFontTx/>
              <a:buNone/>
            </a:pPr>
            <a:r>
              <a:rPr lang="en-GB" altLang="en-US" sz="2400" dirty="0">
                <a:latin typeface="Comic Sans MS" panose="030F0702030302020204" pitchFamily="66" charset="0"/>
              </a:rPr>
              <a:t>This can be divided into a one-tailed and a two-tailed hypothesis.</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44" y="2514624"/>
            <a:ext cx="3672408" cy="3294870"/>
          </a:xfrm>
          <a:prstGeom prst="rect">
            <a:avLst/>
          </a:prstGeom>
        </p:spPr>
      </p:pic>
    </p:spTree>
    <p:extLst>
      <p:ext uri="{BB962C8B-B14F-4D97-AF65-F5344CB8AC3E}">
        <p14:creationId xmlns:p14="http://schemas.microsoft.com/office/powerpoint/2010/main" val="11163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1094</Words>
  <Application>Microsoft Office PowerPoint</Application>
  <PresentationFormat>On-screen Show (4:3)</PresentationFormat>
  <Paragraphs>136</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Times New Roman</vt:lpstr>
      <vt:lpstr>Wingdings</vt:lpstr>
      <vt:lpstr>Office Theme</vt:lpstr>
      <vt:lpstr>What would be the IV and DV in each of these examples?</vt:lpstr>
      <vt:lpstr>Planning an experiment</vt:lpstr>
      <vt:lpstr>PowerPoint Presentation</vt:lpstr>
      <vt:lpstr>What is the difference between a research aim and a hypothesis?</vt:lpstr>
      <vt:lpstr>All research must have an aim:</vt:lpstr>
      <vt:lpstr>Writing Hypotheses</vt:lpstr>
      <vt:lpstr>There are four types of hypotheses:</vt:lpstr>
      <vt:lpstr>PowerPoint Presentation</vt:lpstr>
      <vt:lpstr>PowerPoint Presentation</vt:lpstr>
      <vt:lpstr>PowerPoint Presentation</vt:lpstr>
      <vt:lpstr>PowerPoint Presentation</vt:lpstr>
      <vt:lpstr>Are these one or two tailed, null or alternate?</vt:lpstr>
      <vt:lpstr>Extraneous variables</vt:lpstr>
      <vt:lpstr>There are many extraneous variables that could affect the results other than the monetary reward.</vt:lpstr>
      <vt:lpstr>Designing an 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Suzanna Lloyd</dc:creator>
  <cp:lastModifiedBy>Suzanna Renew</cp:lastModifiedBy>
  <cp:revision>11</cp:revision>
  <dcterms:created xsi:type="dcterms:W3CDTF">2015-09-15T08:13:21Z</dcterms:created>
  <dcterms:modified xsi:type="dcterms:W3CDTF">2016-03-30T21:42:58Z</dcterms:modified>
</cp:coreProperties>
</file>