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7" r:id="rId4"/>
    <p:sldId id="268" r:id="rId5"/>
    <p:sldId id="269" r:id="rId6"/>
    <p:sldId id="257" r:id="rId7"/>
    <p:sldId id="270" r:id="rId8"/>
    <p:sldId id="271" r:id="rId9"/>
    <p:sldId id="272" r:id="rId10"/>
    <p:sldId id="273" r:id="rId11"/>
    <p:sldId id="274" r:id="rId12"/>
    <p:sldId id="260" r:id="rId13"/>
    <p:sldId id="261" r:id="rId14"/>
    <p:sldId id="262" r:id="rId15"/>
    <p:sldId id="276" r:id="rId16"/>
    <p:sldId id="278" r:id="rId17"/>
    <p:sldId id="277" r:id="rId18"/>
  </p:sldIdLst>
  <p:sldSz cx="9144000" cy="6858000" type="screen4x3"/>
  <p:notesSz cx="6881813" cy="10002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04" autoAdjust="0"/>
  </p:normalViewPr>
  <p:slideViewPr>
    <p:cSldViewPr>
      <p:cViewPr>
        <p:scale>
          <a:sx n="89" d="100"/>
          <a:sy n="89" d="100"/>
        </p:scale>
        <p:origin x="846" y="-57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81CB7707-7405-461A-97D9-5D237F701C4A}" type="datetimeFigureOut">
              <a:rPr lang="en-GB" smtClean="0"/>
              <a:t>24/06/2016</a:t>
            </a:fld>
            <a:endParaRPr lang="en-GB"/>
          </a:p>
        </p:txBody>
      </p:sp>
      <p:sp>
        <p:nvSpPr>
          <p:cNvPr id="4" name="Slide Image Placeholder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094A3DD3-C6E5-46FC-B616-10CDDB3BC8B0}" type="slidenum">
              <a:rPr lang="en-GB" smtClean="0"/>
              <a:t>‹#›</a:t>
            </a:fld>
            <a:endParaRPr lang="en-GB"/>
          </a:p>
        </p:txBody>
      </p:sp>
    </p:spTree>
    <p:extLst>
      <p:ext uri="{BB962C8B-B14F-4D97-AF65-F5344CB8AC3E}">
        <p14:creationId xmlns:p14="http://schemas.microsoft.com/office/powerpoint/2010/main" val="305678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3887" indent="-301495">
              <a:spcBef>
                <a:spcPct val="30000"/>
              </a:spcBef>
              <a:defRPr sz="1300">
                <a:solidFill>
                  <a:schemeClr val="tx1"/>
                </a:solidFill>
                <a:latin typeface="Calibri" panose="020F0502020204030204" pitchFamily="34" charset="0"/>
              </a:defRPr>
            </a:lvl2pPr>
            <a:lvl3pPr marL="1205979" indent="-241196">
              <a:spcBef>
                <a:spcPct val="30000"/>
              </a:spcBef>
              <a:defRPr sz="1300">
                <a:solidFill>
                  <a:schemeClr val="tx1"/>
                </a:solidFill>
                <a:latin typeface="Calibri" panose="020F0502020204030204" pitchFamily="34" charset="0"/>
              </a:defRPr>
            </a:lvl3pPr>
            <a:lvl4pPr marL="1688371" indent="-241196">
              <a:spcBef>
                <a:spcPct val="30000"/>
              </a:spcBef>
              <a:defRPr sz="1300">
                <a:solidFill>
                  <a:schemeClr val="tx1"/>
                </a:solidFill>
                <a:latin typeface="Calibri" panose="020F0502020204030204" pitchFamily="34" charset="0"/>
              </a:defRPr>
            </a:lvl4pPr>
            <a:lvl5pPr marL="2170763" indent="-241196">
              <a:spcBef>
                <a:spcPct val="30000"/>
              </a:spcBef>
              <a:defRPr sz="1300">
                <a:solidFill>
                  <a:schemeClr val="tx1"/>
                </a:solidFill>
                <a:latin typeface="Calibri" panose="020F0502020204030204" pitchFamily="34" charset="0"/>
              </a:defRPr>
            </a:lvl5pPr>
            <a:lvl6pPr marL="2653154" indent="-241196" eaLnBrk="0" fontAlgn="base" hangingPunct="0">
              <a:spcBef>
                <a:spcPct val="30000"/>
              </a:spcBef>
              <a:spcAft>
                <a:spcPct val="0"/>
              </a:spcAft>
              <a:defRPr sz="1300">
                <a:solidFill>
                  <a:schemeClr val="tx1"/>
                </a:solidFill>
                <a:latin typeface="Calibri" panose="020F0502020204030204" pitchFamily="34" charset="0"/>
              </a:defRPr>
            </a:lvl6pPr>
            <a:lvl7pPr marL="3135546" indent="-241196" eaLnBrk="0" fontAlgn="base" hangingPunct="0">
              <a:spcBef>
                <a:spcPct val="30000"/>
              </a:spcBef>
              <a:spcAft>
                <a:spcPct val="0"/>
              </a:spcAft>
              <a:defRPr sz="1300">
                <a:solidFill>
                  <a:schemeClr val="tx1"/>
                </a:solidFill>
                <a:latin typeface="Calibri" panose="020F0502020204030204" pitchFamily="34" charset="0"/>
              </a:defRPr>
            </a:lvl7pPr>
            <a:lvl8pPr marL="3617938" indent="-241196" eaLnBrk="0" fontAlgn="base" hangingPunct="0">
              <a:spcBef>
                <a:spcPct val="30000"/>
              </a:spcBef>
              <a:spcAft>
                <a:spcPct val="0"/>
              </a:spcAft>
              <a:defRPr sz="1300">
                <a:solidFill>
                  <a:schemeClr val="tx1"/>
                </a:solidFill>
                <a:latin typeface="Calibri" panose="020F0502020204030204" pitchFamily="34" charset="0"/>
              </a:defRPr>
            </a:lvl8pPr>
            <a:lvl9pPr marL="4100330" indent="-241196"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A6127B9-5422-48E1-A3CA-4BC4F02B796F}" type="slidenum">
              <a:rPr lang="en-GB" altLang="en-US" smtClean="0"/>
              <a:pPr>
                <a:spcBef>
                  <a:spcPct val="0"/>
                </a:spcBef>
              </a:pPr>
              <a:t>2</a:t>
            </a:fld>
            <a:endParaRPr lang="en-GB" altLang="en-US"/>
          </a:p>
        </p:txBody>
      </p:sp>
    </p:spTree>
    <p:extLst>
      <p:ext uri="{BB962C8B-B14F-4D97-AF65-F5344CB8AC3E}">
        <p14:creationId xmlns:p14="http://schemas.microsoft.com/office/powerpoint/2010/main" val="370673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Please note that the specification does not require knowledge of any specific parametric tests, all that is required, is the criteria for using them.</a:t>
            </a:r>
            <a:endParaRPr lang="en-GB" dirty="0"/>
          </a:p>
        </p:txBody>
      </p:sp>
      <p:sp>
        <p:nvSpPr>
          <p:cNvPr id="4" name="Slide Number Placeholder 3"/>
          <p:cNvSpPr>
            <a:spLocks noGrp="1"/>
          </p:cNvSpPr>
          <p:nvPr>
            <p:ph type="sldNum" sz="quarter" idx="10"/>
          </p:nvPr>
        </p:nvSpPr>
        <p:spPr/>
        <p:txBody>
          <a:bodyPr/>
          <a:lstStyle/>
          <a:p>
            <a:fld id="{094A3DD3-C6E5-46FC-B616-10CDDB3BC8B0}" type="slidenum">
              <a:rPr lang="en-GB" smtClean="0"/>
              <a:t>4</a:t>
            </a:fld>
            <a:endParaRPr lang="en-GB"/>
          </a:p>
        </p:txBody>
      </p:sp>
    </p:spTree>
    <p:extLst>
      <p:ext uri="{BB962C8B-B14F-4D97-AF65-F5344CB8AC3E}">
        <p14:creationId xmlns:p14="http://schemas.microsoft.com/office/powerpoint/2010/main" val="23258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https://www.youtube.com/watch?v=nRAAAp1Bgnw</a:t>
            </a:r>
          </a:p>
        </p:txBody>
      </p:sp>
      <p:sp>
        <p:nvSpPr>
          <p:cNvPr id="4" name="Slide Number Placeholder 3"/>
          <p:cNvSpPr>
            <a:spLocks noGrp="1"/>
          </p:cNvSpPr>
          <p:nvPr>
            <p:ph type="sldNum" sz="quarter" idx="10"/>
          </p:nvPr>
        </p:nvSpPr>
        <p:spPr/>
        <p:txBody>
          <a:bodyPr/>
          <a:lstStyle/>
          <a:p>
            <a:fld id="{094A3DD3-C6E5-46FC-B616-10CDDB3BC8B0}" type="slidenum">
              <a:rPr lang="en-GB" smtClean="0"/>
              <a:t>11</a:t>
            </a:fld>
            <a:endParaRPr lang="en-GB"/>
          </a:p>
        </p:txBody>
      </p:sp>
    </p:spTree>
    <p:extLst>
      <p:ext uri="{BB962C8B-B14F-4D97-AF65-F5344CB8AC3E}">
        <p14:creationId xmlns:p14="http://schemas.microsoft.com/office/powerpoint/2010/main" val="187719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must use the smallest total value for this</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4A3DD3-C6E5-46FC-B616-10CDDB3BC8B0}" type="slidenum">
              <a:rPr lang="en-GB" smtClean="0"/>
              <a:t>14</a:t>
            </a:fld>
            <a:endParaRPr lang="en-GB"/>
          </a:p>
        </p:txBody>
      </p:sp>
    </p:spTree>
    <p:extLst>
      <p:ext uri="{BB962C8B-B14F-4D97-AF65-F5344CB8AC3E}">
        <p14:creationId xmlns:p14="http://schemas.microsoft.com/office/powerpoint/2010/main" val="178692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Using table of critical U values for Mann-Whitney U Test.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critical value is 6, meaning that the results are not significant.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94A3DD3-C6E5-46FC-B616-10CDDB3BC8B0}" type="slidenum">
              <a:rPr lang="en-GB" smtClean="0"/>
              <a:t>15</a:t>
            </a:fld>
            <a:endParaRPr lang="en-GB"/>
          </a:p>
        </p:txBody>
      </p:sp>
    </p:spTree>
    <p:extLst>
      <p:ext uri="{BB962C8B-B14F-4D97-AF65-F5344CB8AC3E}">
        <p14:creationId xmlns:p14="http://schemas.microsoft.com/office/powerpoint/2010/main" val="385176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721F0AB-306B-4147-B6C4-E41124CDCA92}" type="datetimeFigureOut">
              <a:rPr lang="en-US"/>
              <a:pPr>
                <a:defRPr/>
              </a:pPr>
              <a:t>6/24/2016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E9385E-200A-48CE-BE39-8D4C8BB43D4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C951784-F74F-42B1-B305-90B56EF6A8D6}" type="datetimeFigureOut">
              <a:rPr lang="en-US"/>
              <a:pPr>
                <a:defRPr/>
              </a:pPr>
              <a:t>6/24/2016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771A8E-CE8D-4232-AB6E-FC27A48A1C4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E447CE1-DF97-44FB-A2B9-A66C887E6B7B}" type="datetimeFigureOut">
              <a:rPr lang="en-US"/>
              <a:pPr>
                <a:defRPr/>
              </a:pPr>
              <a:t>6/24/2016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DCE2A8-DFC2-4A12-8BDE-D68A4C61E38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9A05B31-5044-466A-8EF1-F54BB310818B}" type="datetimeFigureOut">
              <a:rPr lang="en-US"/>
              <a:pPr>
                <a:defRPr/>
              </a:pPr>
              <a:t>6/24/2016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58EBAB-B89B-41E5-BED1-87B4E2F5592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DA5E9C-E74F-454F-BBEB-B75A676961BD}" type="datetimeFigureOut">
              <a:rPr lang="en-US"/>
              <a:pPr>
                <a:defRPr/>
              </a:pPr>
              <a:t>6/24/2016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4BA28D-769E-4B63-A07A-4519111ED79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8CB2BA0-E007-45AB-ADD6-CA7342AC9263}" type="datetimeFigureOut">
              <a:rPr lang="en-US"/>
              <a:pPr>
                <a:defRPr/>
              </a:pPr>
              <a:t>6/24/2016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7E298CE-B646-4673-9B64-31904F6751B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A4FA202-4345-4AD0-AA40-A4DFCA182420}" type="datetimeFigureOut">
              <a:rPr lang="en-US"/>
              <a:pPr>
                <a:defRPr/>
              </a:pPr>
              <a:t>6/24/2016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1CAA067-C01C-428D-B5AB-289EABA1F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D6E8F2C-C0FF-45C8-A886-342DA5632093}" type="datetimeFigureOut">
              <a:rPr lang="en-US"/>
              <a:pPr>
                <a:defRPr/>
              </a:pPr>
              <a:t>6/24/2016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04CF260-DE3C-4511-A173-91EF2E4225B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2A0286-C10A-4B29-BCED-D506FA316670}" type="datetimeFigureOut">
              <a:rPr lang="en-US"/>
              <a:pPr>
                <a:defRPr/>
              </a:pPr>
              <a:t>6/24/2016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8335C3C-D77C-4C64-AC32-6A2C3483468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ACB41C-1A2A-421C-8A58-D782B0862EC1}" type="datetimeFigureOut">
              <a:rPr lang="en-US"/>
              <a:pPr>
                <a:defRPr/>
              </a:pPr>
              <a:t>6/24/2016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4D64110-63C0-493B-95D0-E04D9E71EF3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D70579-4124-49E6-BB9F-60E7B131751C}" type="datetimeFigureOut">
              <a:rPr lang="en-US"/>
              <a:pPr>
                <a:defRPr/>
              </a:pPr>
              <a:t>6/24/2016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BD8C46-B75B-4DF9-8233-A7434CDFB80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06EAC0-A91D-4278-AD25-008D42BBCBBD}" type="datetimeFigureOut">
              <a:rPr lang="en-US"/>
              <a:pPr>
                <a:defRPr/>
              </a:pPr>
              <a:t>6/24/2016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1AFC1B4-2CD1-41D9-A122-3B5D73DCC21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Gb8ClOiWaOWaWM&amp;tbnid=rA-Vqfd8evu1IM:&amp;ved=0CAUQjRw&amp;url=http://www.ccsr.ac.uk/methods/projects/posters/benchmarking.shtml&amp;ei=ToYvUoevMIWc0QW01IDAAw&amp;psig=AFQjCNEfqlBm4q3i14397_CHwWSRdZcIwg&amp;ust=13789326738189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63713" y="274638"/>
            <a:ext cx="6923087" cy="993775"/>
          </a:xfrm>
          <a:ln>
            <a:solidFill>
              <a:srgbClr val="FF0000"/>
            </a:solidFill>
            <a:miter lim="800000"/>
            <a:headEnd/>
            <a:tailEnd/>
          </a:ln>
        </p:spPr>
        <p:txBody>
          <a:bodyPr/>
          <a:lstStyle/>
          <a:p>
            <a:pPr eaLnBrk="1" hangingPunct="1"/>
            <a:endParaRPr lang="en-GB" altLang="en-US" dirty="0">
              <a:latin typeface="Comic Sans MS" panose="030F0702030302020204" pitchFamily="66" charset="0"/>
              <a:cs typeface="Arial" panose="020B0604020202020204" pitchFamily="34" charset="0"/>
            </a:endParaRPr>
          </a:p>
        </p:txBody>
      </p:sp>
      <p:grpSp>
        <p:nvGrpSpPr>
          <p:cNvPr id="3078" name="Group 8"/>
          <p:cNvGrpSpPr>
            <a:grpSpLocks/>
          </p:cNvGrpSpPr>
          <p:nvPr/>
        </p:nvGrpSpPr>
        <p:grpSpPr bwMode="auto">
          <a:xfrm>
            <a:off x="179388" y="206375"/>
            <a:ext cx="1368425" cy="974725"/>
            <a:chOff x="251520" y="188640"/>
            <a:chExt cx="1944216" cy="1368152"/>
          </a:xfrm>
        </p:grpSpPr>
        <p:sp>
          <p:nvSpPr>
            <p:cNvPr id="10" name="Rectangle 9"/>
            <p:cNvSpPr/>
            <p:nvPr/>
          </p:nvSpPr>
          <p:spPr>
            <a:xfrm>
              <a:off x="251520" y="188640"/>
              <a:ext cx="1944216" cy="13681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3080" name="Picture 2"/>
            <p:cNvPicPr>
              <a:picLocks noChangeAspect="1" noChangeArrowheads="1"/>
            </p:cNvPicPr>
            <p:nvPr/>
          </p:nvPicPr>
          <p:blipFill>
            <a:blip r:embed="rId2">
              <a:extLst>
                <a:ext uri="{28A0092B-C50C-407E-A947-70E740481C1C}">
                  <a14:useLocalDpi xmlns:a14="http://schemas.microsoft.com/office/drawing/2010/main" val="0"/>
                </a:ext>
              </a:extLst>
            </a:blip>
            <a:srcRect l="53638" t="54750" r="19679" b="15720"/>
            <a:stretch>
              <a:fillRect/>
            </a:stretch>
          </p:blipFill>
          <p:spPr bwMode="auto">
            <a:xfrm>
              <a:off x="395536" y="332656"/>
              <a:ext cx="1656184" cy="10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858349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526" t="26900" r="61400" b="19900"/>
          <a:stretch/>
        </p:blipFill>
        <p:spPr>
          <a:xfrm>
            <a:off x="539552" y="188640"/>
            <a:ext cx="8136904" cy="6515010"/>
          </a:xfrm>
          <a:prstGeom prst="rect">
            <a:avLst/>
          </a:prstGeom>
        </p:spPr>
      </p:pic>
    </p:spTree>
    <p:extLst>
      <p:ext uri="{BB962C8B-B14F-4D97-AF65-F5344CB8AC3E}">
        <p14:creationId xmlns:p14="http://schemas.microsoft.com/office/powerpoint/2010/main" val="274339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GB" sz="2000" b="1" dirty="0">
                <a:latin typeface="Comic Sans MS" panose="030F0702030302020204" pitchFamily="66" charset="0"/>
              </a:rPr>
              <a:t>Tests to analyse the difference of two conditions of an IV: Ordinal or Interval Data. </a:t>
            </a:r>
            <a:r>
              <a:rPr lang="en-US" sz="2000" b="1" dirty="0">
                <a:latin typeface="Comic Sans MS" panose="030F0702030302020204" pitchFamily="66" charset="0"/>
              </a:rPr>
              <a:t>Independent Measures Design: Mann Whitney U Test</a:t>
            </a:r>
            <a:endParaRPr lang="en-GB" sz="2000" b="1"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sz="2800" b="1" dirty="0">
                <a:latin typeface="Comic Sans MS" panose="030F0702030302020204" pitchFamily="66" charset="0"/>
              </a:rPr>
              <a:t>Checklist for using the Mann Whitney U Test:</a:t>
            </a:r>
            <a:endParaRPr lang="en-GB" sz="2800" dirty="0">
              <a:latin typeface="Comic Sans MS" panose="030F0702030302020204" pitchFamily="66" charset="0"/>
            </a:endParaRPr>
          </a:p>
          <a:p>
            <a:pPr lvl="0"/>
            <a:r>
              <a:rPr lang="en-US" sz="2800" dirty="0">
                <a:latin typeface="Comic Sans MS" panose="030F0702030302020204" pitchFamily="66" charset="0"/>
              </a:rPr>
              <a:t>DV produces ordinal or interval type of data</a:t>
            </a:r>
            <a:endParaRPr lang="en-GB" sz="2800" dirty="0">
              <a:latin typeface="Comic Sans MS" panose="030F0702030302020204" pitchFamily="66" charset="0"/>
            </a:endParaRPr>
          </a:p>
          <a:p>
            <a:pPr lvl="0"/>
            <a:r>
              <a:rPr lang="en-US" sz="2800" dirty="0">
                <a:latin typeface="Comic Sans MS" panose="030F0702030302020204" pitchFamily="66" charset="0"/>
              </a:rPr>
              <a:t>Independent Measures design</a:t>
            </a:r>
            <a:endParaRPr lang="en-GB" sz="2800" dirty="0">
              <a:latin typeface="Comic Sans MS" panose="030F0702030302020204" pitchFamily="66" charset="0"/>
            </a:endParaRPr>
          </a:p>
          <a:p>
            <a:pPr lvl="0"/>
            <a:r>
              <a:rPr lang="en-US" sz="2800" dirty="0">
                <a:latin typeface="Comic Sans MS" panose="030F0702030302020204" pitchFamily="66" charset="0"/>
              </a:rPr>
              <a:t>Exploring a difference between each condition (levels of the IV).</a:t>
            </a:r>
            <a:endParaRPr lang="en-GB" sz="2800" dirty="0">
              <a:latin typeface="Comic Sans MS" panose="030F0702030302020204" pitchFamily="66" charset="0"/>
            </a:endParaRPr>
          </a:p>
          <a:p>
            <a:endParaRPr lang="en-GB" dirty="0"/>
          </a:p>
        </p:txBody>
      </p:sp>
      <p:grpSp>
        <p:nvGrpSpPr>
          <p:cNvPr id="4" name="Group 11"/>
          <p:cNvGrpSpPr>
            <a:grpSpLocks/>
          </p:cNvGrpSpPr>
          <p:nvPr/>
        </p:nvGrpSpPr>
        <p:grpSpPr bwMode="auto">
          <a:xfrm>
            <a:off x="6732240" y="5549900"/>
            <a:ext cx="2232025" cy="1152525"/>
            <a:chOff x="1547664" y="4869160"/>
            <a:chExt cx="2232248" cy="115212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9970" t="67113" r="57985" b="12677"/>
            <a:stretch>
              <a:fillRect/>
            </a:stretch>
          </p:blipFill>
          <p:spPr bwMode="auto">
            <a:xfrm rot="5400000">
              <a:off x="2231740" y="4473116"/>
              <a:ext cx="93610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p:nvSpPr>
          <p:spPr bwMode="auto">
            <a:xfrm>
              <a:off x="1547664" y="4869160"/>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B050"/>
                  </a:solidFill>
                  <a:latin typeface="Comic Sans MS" panose="030F0702030302020204" pitchFamily="66" charset="0"/>
                </a:rPr>
                <a:t>GOING STRONG</a:t>
              </a:r>
            </a:p>
          </p:txBody>
        </p:sp>
      </p:grpSp>
    </p:spTree>
    <p:extLst>
      <p:ext uri="{BB962C8B-B14F-4D97-AF65-F5344CB8AC3E}">
        <p14:creationId xmlns:p14="http://schemas.microsoft.com/office/powerpoint/2010/main" val="3282568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913129"/>
          </a:xfrm>
          <a:ln>
            <a:solidFill>
              <a:srgbClr val="00B050"/>
            </a:solidFill>
          </a:ln>
        </p:spPr>
        <p:txBody>
          <a:bodyPr/>
          <a:lstStyle/>
          <a:p>
            <a:r>
              <a:rPr lang="en-GB" dirty="0">
                <a:latin typeface="Comic Sans MS" panose="030F0702030302020204" pitchFamily="66" charset="0"/>
              </a:rPr>
              <a:t>Mann </a:t>
            </a:r>
            <a:r>
              <a:rPr lang="en-GB" dirty="0" smtClean="0">
                <a:latin typeface="Comic Sans MS" panose="030F0702030302020204" pitchFamily="66" charset="0"/>
              </a:rPr>
              <a:t>Whitney </a:t>
            </a:r>
            <a:r>
              <a:rPr lang="en-GB" dirty="0">
                <a:latin typeface="Comic Sans MS" panose="030F0702030302020204" pitchFamily="66" charset="0"/>
              </a:rPr>
              <a:t>U</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GB" b="1" dirty="0">
                <a:latin typeface="Comic Sans MS" panose="030F0702030302020204" pitchFamily="66" charset="0"/>
              </a:rPr>
              <a:t>Example</a:t>
            </a:r>
            <a:r>
              <a:rPr lang="en-GB" dirty="0">
                <a:latin typeface="Comic Sans MS" panose="030F0702030302020204" pitchFamily="66" charset="0"/>
              </a:rPr>
              <a:t> A educational psychologist feels that men are better at abstract reasoning than women. To test this hypothesis, he collected the following percentile scores for 6 women and 7 men. The data is given below: </a:t>
            </a:r>
          </a:p>
          <a:p>
            <a:pPr fontAlgn="auto">
              <a:spcAft>
                <a:spcPts val="0"/>
              </a:spcAft>
              <a:buFont typeface="Arial" pitchFamily="34" charset="0"/>
              <a:buChar char="•"/>
              <a:defRPr/>
            </a:pPr>
            <a:endParaRPr lang="en-GB" dirty="0">
              <a:latin typeface="Comic Sans MS" panose="030F0702030302020204" pitchFamily="66" charset="0"/>
            </a:endParaRPr>
          </a:p>
          <a:p>
            <a:pPr fontAlgn="auto">
              <a:spcAft>
                <a:spcPts val="0"/>
              </a:spcAft>
              <a:buFont typeface="Arial" pitchFamily="34" charset="0"/>
              <a:buChar char="•"/>
              <a:defRPr/>
            </a:pPr>
            <a:endParaRPr lang="en-GB" dirty="0">
              <a:latin typeface="Comic Sans MS" panose="030F0702030302020204" pitchFamily="66" charset="0"/>
            </a:endParaRPr>
          </a:p>
          <a:p>
            <a:pPr fontAlgn="auto">
              <a:spcAft>
                <a:spcPts val="0"/>
              </a:spcAft>
              <a:buFont typeface="Arial" pitchFamily="34" charset="0"/>
              <a:buChar char="•"/>
              <a:defRPr/>
            </a:pPr>
            <a:endParaRPr lang="en-GB" dirty="0">
              <a:latin typeface="Comic Sans MS" panose="030F0702030302020204" pitchFamily="66" charset="0"/>
            </a:endParaRPr>
          </a:p>
          <a:p>
            <a:pPr fontAlgn="auto">
              <a:spcAft>
                <a:spcPts val="0"/>
              </a:spcAft>
              <a:buFont typeface="Arial" pitchFamily="34" charset="0"/>
              <a:buChar char="•"/>
              <a:defRPr/>
            </a:pPr>
            <a:r>
              <a:rPr lang="en-GB" b="1" dirty="0">
                <a:latin typeface="Comic Sans MS" panose="030F0702030302020204" pitchFamily="66" charset="0"/>
              </a:rPr>
              <a:t>ho: </a:t>
            </a:r>
            <a:r>
              <a:rPr lang="en-GB" dirty="0">
                <a:latin typeface="Comic Sans MS" panose="030F0702030302020204" pitchFamily="66" charset="0"/>
              </a:rPr>
              <a:t>There will be no difference between the score of men and women in an abstract reasoning test.</a:t>
            </a:r>
          </a:p>
          <a:p>
            <a:pPr fontAlgn="auto">
              <a:spcAft>
                <a:spcPts val="0"/>
              </a:spcAft>
              <a:buFont typeface="Arial" pitchFamily="34" charset="0"/>
              <a:buChar char="•"/>
              <a:defRPr/>
            </a:pPr>
            <a:r>
              <a:rPr lang="en-GB" b="1" dirty="0">
                <a:latin typeface="Comic Sans MS" panose="030F0702030302020204" pitchFamily="66" charset="0"/>
              </a:rPr>
              <a:t>h1: </a:t>
            </a:r>
            <a:r>
              <a:rPr lang="en-GB" dirty="0">
                <a:latin typeface="Comic Sans MS" panose="030F0702030302020204" pitchFamily="66" charset="0"/>
              </a:rPr>
              <a:t>There will score significantly more on a abstract reasoning test than women.</a:t>
            </a:r>
          </a:p>
          <a:p>
            <a:pPr fontAlgn="auto">
              <a:spcAft>
                <a:spcPts val="0"/>
              </a:spcAft>
              <a:buFont typeface="Arial" pitchFamily="34" charset="0"/>
              <a:buChar char="•"/>
              <a:defRPr/>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0598911"/>
              </p:ext>
            </p:extLst>
          </p:nvPr>
        </p:nvGraphicFramePr>
        <p:xfrm>
          <a:off x="1000126" y="3286125"/>
          <a:ext cx="7316289" cy="741680"/>
        </p:xfrm>
        <a:graphic>
          <a:graphicData uri="http://schemas.openxmlformats.org/drawingml/2006/table">
            <a:tbl>
              <a:tblPr firstRow="1" bandRow="1">
                <a:tableStyleId>{5C22544A-7EE6-4342-B048-85BDC9FD1C3A}</a:tableStyleId>
              </a:tblPr>
              <a:tblGrid>
                <a:gridCol w="126761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792087">
                  <a:extLst>
                    <a:ext uri="{9D8B030D-6E8A-4147-A177-3AD203B41FA5}">
                      <a16:colId xmlns:a16="http://schemas.microsoft.com/office/drawing/2014/main" val="20007"/>
                    </a:ext>
                  </a:extLst>
                </a:gridCol>
              </a:tblGrid>
              <a:tr h="370840">
                <a:tc>
                  <a:txBody>
                    <a:bodyPr/>
                    <a:lstStyle/>
                    <a:p>
                      <a:pPr algn="ctr"/>
                      <a:r>
                        <a:rPr lang="en-GB" dirty="0">
                          <a:latin typeface="Comic Sans MS" panose="030F0702030302020204" pitchFamily="66" charset="0"/>
                        </a:rPr>
                        <a:t>Women</a:t>
                      </a:r>
                    </a:p>
                  </a:txBody>
                  <a:tcPr/>
                </a:tc>
                <a:tc>
                  <a:txBody>
                    <a:bodyPr/>
                    <a:lstStyle/>
                    <a:p>
                      <a:pPr algn="ctr"/>
                      <a:r>
                        <a:rPr lang="en-GB" dirty="0">
                          <a:latin typeface="Comic Sans MS" panose="030F0702030302020204" pitchFamily="66" charset="0"/>
                        </a:rPr>
                        <a:t>81</a:t>
                      </a:r>
                    </a:p>
                  </a:txBody>
                  <a:tcPr/>
                </a:tc>
                <a:tc>
                  <a:txBody>
                    <a:bodyPr/>
                    <a:lstStyle/>
                    <a:p>
                      <a:pPr algn="ctr"/>
                      <a:r>
                        <a:rPr lang="en-GB" dirty="0">
                          <a:latin typeface="Comic Sans MS" panose="030F0702030302020204" pitchFamily="66" charset="0"/>
                        </a:rPr>
                        <a:t>80</a:t>
                      </a:r>
                    </a:p>
                  </a:txBody>
                  <a:tcPr/>
                </a:tc>
                <a:tc>
                  <a:txBody>
                    <a:bodyPr/>
                    <a:lstStyle/>
                    <a:p>
                      <a:pPr algn="ctr"/>
                      <a:r>
                        <a:rPr lang="en-GB" dirty="0">
                          <a:latin typeface="Comic Sans MS" panose="030F0702030302020204" pitchFamily="66" charset="0"/>
                        </a:rPr>
                        <a:t>50</a:t>
                      </a:r>
                    </a:p>
                  </a:txBody>
                  <a:tcPr/>
                </a:tc>
                <a:tc>
                  <a:txBody>
                    <a:bodyPr/>
                    <a:lstStyle/>
                    <a:p>
                      <a:pPr algn="ctr"/>
                      <a:r>
                        <a:rPr lang="en-GB" dirty="0">
                          <a:latin typeface="Comic Sans MS" panose="030F0702030302020204" pitchFamily="66" charset="0"/>
                        </a:rPr>
                        <a:t>95</a:t>
                      </a:r>
                    </a:p>
                  </a:txBody>
                  <a:tcPr/>
                </a:tc>
                <a:tc>
                  <a:txBody>
                    <a:bodyPr/>
                    <a:lstStyle/>
                    <a:p>
                      <a:pPr algn="ctr"/>
                      <a:r>
                        <a:rPr lang="en-GB" dirty="0">
                          <a:latin typeface="Comic Sans MS" panose="030F0702030302020204" pitchFamily="66" charset="0"/>
                        </a:rPr>
                        <a:t>93</a:t>
                      </a:r>
                    </a:p>
                  </a:txBody>
                  <a:tcPr/>
                </a:tc>
                <a:tc>
                  <a:txBody>
                    <a:bodyPr/>
                    <a:lstStyle/>
                    <a:p>
                      <a:pPr algn="ctr"/>
                      <a:r>
                        <a:rPr lang="en-GB" dirty="0">
                          <a:latin typeface="Comic Sans MS" panose="030F0702030302020204" pitchFamily="66" charset="0"/>
                        </a:rPr>
                        <a:t>85</a:t>
                      </a:r>
                    </a:p>
                  </a:txBody>
                  <a:tcPr/>
                </a:tc>
                <a:tc>
                  <a:txBody>
                    <a:bodyPr/>
                    <a:lstStyle/>
                    <a:p>
                      <a:pPr algn="ctr"/>
                      <a:endParaRPr lang="en-GB" dirty="0">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pPr algn="ctr"/>
                      <a:r>
                        <a:rPr lang="en-GB" dirty="0">
                          <a:latin typeface="Comic Sans MS" panose="030F0702030302020204" pitchFamily="66" charset="0"/>
                        </a:rPr>
                        <a:t>Men</a:t>
                      </a:r>
                    </a:p>
                  </a:txBody>
                  <a:tcPr/>
                </a:tc>
                <a:tc>
                  <a:txBody>
                    <a:bodyPr/>
                    <a:lstStyle/>
                    <a:p>
                      <a:pPr algn="ctr"/>
                      <a:r>
                        <a:rPr lang="en-GB" dirty="0">
                          <a:latin typeface="Comic Sans MS" panose="030F0702030302020204" pitchFamily="66" charset="0"/>
                        </a:rPr>
                        <a:t>70</a:t>
                      </a:r>
                    </a:p>
                  </a:txBody>
                  <a:tcPr/>
                </a:tc>
                <a:tc>
                  <a:txBody>
                    <a:bodyPr/>
                    <a:lstStyle/>
                    <a:p>
                      <a:pPr algn="ctr"/>
                      <a:r>
                        <a:rPr lang="en-GB" dirty="0">
                          <a:latin typeface="Comic Sans MS" panose="030F0702030302020204" pitchFamily="66" charset="0"/>
                        </a:rPr>
                        <a:t>86</a:t>
                      </a:r>
                    </a:p>
                  </a:txBody>
                  <a:tcPr/>
                </a:tc>
                <a:tc>
                  <a:txBody>
                    <a:bodyPr/>
                    <a:lstStyle/>
                    <a:p>
                      <a:pPr algn="ctr"/>
                      <a:r>
                        <a:rPr lang="en-GB" dirty="0">
                          <a:latin typeface="Comic Sans MS" panose="030F0702030302020204" pitchFamily="66" charset="0"/>
                        </a:rPr>
                        <a:t>60</a:t>
                      </a:r>
                    </a:p>
                  </a:txBody>
                  <a:tcPr/>
                </a:tc>
                <a:tc>
                  <a:txBody>
                    <a:bodyPr/>
                    <a:lstStyle/>
                    <a:p>
                      <a:pPr algn="ctr"/>
                      <a:r>
                        <a:rPr lang="en-GB" dirty="0">
                          <a:latin typeface="Comic Sans MS" panose="030F0702030302020204" pitchFamily="66" charset="0"/>
                        </a:rPr>
                        <a:t>92</a:t>
                      </a:r>
                    </a:p>
                  </a:txBody>
                  <a:tcPr/>
                </a:tc>
                <a:tc>
                  <a:txBody>
                    <a:bodyPr/>
                    <a:lstStyle/>
                    <a:p>
                      <a:pPr algn="ctr"/>
                      <a:r>
                        <a:rPr lang="en-GB" dirty="0">
                          <a:latin typeface="Comic Sans MS" panose="030F0702030302020204" pitchFamily="66" charset="0"/>
                        </a:rPr>
                        <a:t>82</a:t>
                      </a:r>
                    </a:p>
                  </a:txBody>
                  <a:tcPr/>
                </a:tc>
                <a:tc>
                  <a:txBody>
                    <a:bodyPr/>
                    <a:lstStyle/>
                    <a:p>
                      <a:pPr algn="ctr"/>
                      <a:r>
                        <a:rPr lang="en-GB" dirty="0">
                          <a:latin typeface="Comic Sans MS" panose="030F0702030302020204" pitchFamily="66" charset="0"/>
                        </a:rPr>
                        <a:t>69</a:t>
                      </a:r>
                    </a:p>
                  </a:txBody>
                  <a:tcPr/>
                </a:tc>
                <a:tc>
                  <a:txBody>
                    <a:bodyPr/>
                    <a:lstStyle/>
                    <a:p>
                      <a:pPr algn="ctr"/>
                      <a:r>
                        <a:rPr lang="en-GB" dirty="0">
                          <a:latin typeface="Comic Sans MS" panose="030F0702030302020204" pitchFamily="66" charset="0"/>
                        </a:rPr>
                        <a:t>94</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ln>
            <a:solidFill>
              <a:srgbClr val="00B050"/>
            </a:solidFill>
          </a:ln>
        </p:spPr>
        <p:txBody>
          <a:bodyPr/>
          <a:lstStyle/>
          <a:p>
            <a:r>
              <a:rPr lang="en-GB" dirty="0">
                <a:latin typeface="Comic Sans MS" panose="030F0702030302020204" pitchFamily="66" charset="0"/>
              </a:rPr>
              <a:t>Rank each score</a:t>
            </a:r>
          </a:p>
        </p:txBody>
      </p:sp>
      <p:sp>
        <p:nvSpPr>
          <p:cNvPr id="18434" name="Content Placeholder 2"/>
          <p:cNvSpPr>
            <a:spLocks noGrp="1"/>
          </p:cNvSpPr>
          <p:nvPr>
            <p:ph idx="1"/>
          </p:nvPr>
        </p:nvSpPr>
        <p:spPr>
          <a:xfrm>
            <a:off x="2411760" y="1856804"/>
            <a:ext cx="6269706" cy="1612776"/>
          </a:xfrm>
        </p:spPr>
        <p:txBody>
          <a:bodyPr/>
          <a:lstStyle/>
          <a:p>
            <a:r>
              <a:rPr lang="en-GB" sz="1800" dirty="0">
                <a:latin typeface="Comic Sans MS" panose="030F0702030302020204" pitchFamily="66" charset="0"/>
              </a:rPr>
              <a:t>Rank (put in order from lowest to highest number) all scores together; ignore which groups the ranks are associated to.</a:t>
            </a:r>
          </a:p>
          <a:p>
            <a:endParaRPr lang="en-GB" dirty="0"/>
          </a:p>
        </p:txBody>
      </p:sp>
      <p:grpSp>
        <p:nvGrpSpPr>
          <p:cNvPr id="5" name="Group 11"/>
          <p:cNvGrpSpPr>
            <a:grpSpLocks/>
          </p:cNvGrpSpPr>
          <p:nvPr/>
        </p:nvGrpSpPr>
        <p:grpSpPr bwMode="auto">
          <a:xfrm>
            <a:off x="6732240" y="5549900"/>
            <a:ext cx="2232025" cy="1152525"/>
            <a:chOff x="1547664" y="4869160"/>
            <a:chExt cx="2232248" cy="1152128"/>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9970" t="67113" r="57985" b="12677"/>
            <a:stretch>
              <a:fillRect/>
            </a:stretch>
          </p:blipFill>
          <p:spPr bwMode="auto">
            <a:xfrm rot="5400000">
              <a:off x="2231740" y="4473116"/>
              <a:ext cx="93610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1547664" y="4869160"/>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B050"/>
                  </a:solidFill>
                  <a:latin typeface="Comic Sans MS" panose="030F0702030302020204" pitchFamily="66" charset="0"/>
                </a:rPr>
                <a:t>GOING STRONG</a:t>
              </a:r>
            </a:p>
          </p:txBody>
        </p:sp>
      </p:grpSp>
      <p:graphicFrame>
        <p:nvGraphicFramePr>
          <p:cNvPr id="2" name="Table 1"/>
          <p:cNvGraphicFramePr>
            <a:graphicFrameLocks noGrp="1"/>
          </p:cNvGraphicFramePr>
          <p:nvPr>
            <p:extLst>
              <p:ext uri="{D42A27DB-BD31-4B8C-83A1-F6EECF244321}">
                <p14:modId xmlns:p14="http://schemas.microsoft.com/office/powerpoint/2010/main" val="1963847791"/>
              </p:ext>
            </p:extLst>
          </p:nvPr>
        </p:nvGraphicFramePr>
        <p:xfrm>
          <a:off x="470411" y="1510666"/>
          <a:ext cx="1800200" cy="519176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1251494074"/>
                    </a:ext>
                  </a:extLst>
                </a:gridCol>
                <a:gridCol w="864096">
                  <a:extLst>
                    <a:ext uri="{9D8B030D-6E8A-4147-A177-3AD203B41FA5}">
                      <a16:colId xmlns:a16="http://schemas.microsoft.com/office/drawing/2014/main" val="1073942370"/>
                    </a:ext>
                  </a:extLst>
                </a:gridCol>
              </a:tblGrid>
              <a:tr h="370840">
                <a:tc>
                  <a:txBody>
                    <a:bodyPr/>
                    <a:lstStyle/>
                    <a:p>
                      <a:r>
                        <a:rPr lang="en-GB" dirty="0" smtClean="0"/>
                        <a:t>Rank</a:t>
                      </a:r>
                      <a:endParaRPr lang="en-GB" dirty="0"/>
                    </a:p>
                  </a:txBody>
                  <a:tcPr/>
                </a:tc>
                <a:tc>
                  <a:txBody>
                    <a:bodyPr/>
                    <a:lstStyle/>
                    <a:p>
                      <a:endParaRPr lang="en-GB" dirty="0"/>
                    </a:p>
                  </a:txBody>
                  <a:tcPr/>
                </a:tc>
                <a:extLst>
                  <a:ext uri="{0D108BD9-81ED-4DB2-BD59-A6C34878D82A}">
                    <a16:rowId xmlns:a16="http://schemas.microsoft.com/office/drawing/2014/main" val="3924851371"/>
                  </a:ext>
                </a:extLst>
              </a:tr>
              <a:tr h="370840">
                <a:tc>
                  <a:txBody>
                    <a:bodyPr/>
                    <a:lstStyle/>
                    <a:p>
                      <a:r>
                        <a:rPr lang="en-GB" dirty="0" smtClean="0"/>
                        <a:t>1</a:t>
                      </a:r>
                      <a:endParaRPr lang="en-GB" dirty="0"/>
                    </a:p>
                  </a:txBody>
                  <a:tcPr/>
                </a:tc>
                <a:tc>
                  <a:txBody>
                    <a:bodyPr/>
                    <a:lstStyle/>
                    <a:p>
                      <a:r>
                        <a:rPr lang="en-GB" dirty="0" smtClean="0"/>
                        <a:t>50</a:t>
                      </a:r>
                      <a:endParaRPr lang="en-GB" dirty="0"/>
                    </a:p>
                  </a:txBody>
                  <a:tcPr/>
                </a:tc>
                <a:extLst>
                  <a:ext uri="{0D108BD9-81ED-4DB2-BD59-A6C34878D82A}">
                    <a16:rowId xmlns:a16="http://schemas.microsoft.com/office/drawing/2014/main" val="2605252030"/>
                  </a:ext>
                </a:extLst>
              </a:tr>
              <a:tr h="370840">
                <a:tc>
                  <a:txBody>
                    <a:bodyPr/>
                    <a:lstStyle/>
                    <a:p>
                      <a:r>
                        <a:rPr lang="en-GB" dirty="0" smtClean="0"/>
                        <a:t>2</a:t>
                      </a:r>
                      <a:endParaRPr lang="en-GB" dirty="0"/>
                    </a:p>
                  </a:txBody>
                  <a:tcPr/>
                </a:tc>
                <a:tc>
                  <a:txBody>
                    <a:bodyPr/>
                    <a:lstStyle/>
                    <a:p>
                      <a:r>
                        <a:rPr lang="en-GB" dirty="0" smtClean="0"/>
                        <a:t>60</a:t>
                      </a:r>
                      <a:endParaRPr lang="en-GB" dirty="0"/>
                    </a:p>
                  </a:txBody>
                  <a:tcPr/>
                </a:tc>
                <a:extLst>
                  <a:ext uri="{0D108BD9-81ED-4DB2-BD59-A6C34878D82A}">
                    <a16:rowId xmlns:a16="http://schemas.microsoft.com/office/drawing/2014/main" val="2866863893"/>
                  </a:ext>
                </a:extLst>
              </a:tr>
              <a:tr h="370840">
                <a:tc>
                  <a:txBody>
                    <a:bodyPr/>
                    <a:lstStyle/>
                    <a:p>
                      <a:r>
                        <a:rPr lang="en-GB" dirty="0" smtClean="0"/>
                        <a:t>3</a:t>
                      </a:r>
                      <a:endParaRPr lang="en-GB" dirty="0"/>
                    </a:p>
                  </a:txBody>
                  <a:tcPr/>
                </a:tc>
                <a:tc>
                  <a:txBody>
                    <a:bodyPr/>
                    <a:lstStyle/>
                    <a:p>
                      <a:r>
                        <a:rPr lang="en-GB" dirty="0" smtClean="0"/>
                        <a:t>69</a:t>
                      </a:r>
                      <a:endParaRPr lang="en-GB" dirty="0"/>
                    </a:p>
                  </a:txBody>
                  <a:tcPr/>
                </a:tc>
                <a:extLst>
                  <a:ext uri="{0D108BD9-81ED-4DB2-BD59-A6C34878D82A}">
                    <a16:rowId xmlns:a16="http://schemas.microsoft.com/office/drawing/2014/main" val="3517297550"/>
                  </a:ext>
                </a:extLst>
              </a:tr>
              <a:tr h="370840">
                <a:tc>
                  <a:txBody>
                    <a:bodyPr/>
                    <a:lstStyle/>
                    <a:p>
                      <a:r>
                        <a:rPr lang="en-GB" dirty="0" smtClean="0"/>
                        <a:t>4</a:t>
                      </a:r>
                      <a:endParaRPr lang="en-GB" dirty="0"/>
                    </a:p>
                  </a:txBody>
                  <a:tcPr/>
                </a:tc>
                <a:tc>
                  <a:txBody>
                    <a:bodyPr/>
                    <a:lstStyle/>
                    <a:p>
                      <a:r>
                        <a:rPr lang="en-GB" dirty="0" smtClean="0"/>
                        <a:t>70</a:t>
                      </a:r>
                      <a:endParaRPr lang="en-GB" dirty="0"/>
                    </a:p>
                  </a:txBody>
                  <a:tcPr/>
                </a:tc>
                <a:extLst>
                  <a:ext uri="{0D108BD9-81ED-4DB2-BD59-A6C34878D82A}">
                    <a16:rowId xmlns:a16="http://schemas.microsoft.com/office/drawing/2014/main" val="3420070866"/>
                  </a:ext>
                </a:extLst>
              </a:tr>
              <a:tr h="370840">
                <a:tc>
                  <a:txBody>
                    <a:bodyPr/>
                    <a:lstStyle/>
                    <a:p>
                      <a:r>
                        <a:rPr lang="en-GB" dirty="0" smtClean="0"/>
                        <a:t>5</a:t>
                      </a:r>
                      <a:endParaRPr lang="en-GB" dirty="0"/>
                    </a:p>
                  </a:txBody>
                  <a:tcPr/>
                </a:tc>
                <a:tc>
                  <a:txBody>
                    <a:bodyPr/>
                    <a:lstStyle/>
                    <a:p>
                      <a:r>
                        <a:rPr lang="en-GB" dirty="0" smtClean="0"/>
                        <a:t>80</a:t>
                      </a:r>
                      <a:endParaRPr lang="en-GB" dirty="0"/>
                    </a:p>
                  </a:txBody>
                  <a:tcPr/>
                </a:tc>
                <a:extLst>
                  <a:ext uri="{0D108BD9-81ED-4DB2-BD59-A6C34878D82A}">
                    <a16:rowId xmlns:a16="http://schemas.microsoft.com/office/drawing/2014/main" val="1014014855"/>
                  </a:ext>
                </a:extLst>
              </a:tr>
              <a:tr h="370840">
                <a:tc>
                  <a:txBody>
                    <a:bodyPr/>
                    <a:lstStyle/>
                    <a:p>
                      <a:r>
                        <a:rPr lang="en-GB" dirty="0" smtClean="0"/>
                        <a:t>6</a:t>
                      </a:r>
                      <a:endParaRPr lang="en-GB" dirty="0"/>
                    </a:p>
                  </a:txBody>
                  <a:tcPr/>
                </a:tc>
                <a:tc>
                  <a:txBody>
                    <a:bodyPr/>
                    <a:lstStyle/>
                    <a:p>
                      <a:r>
                        <a:rPr lang="en-GB" dirty="0" smtClean="0"/>
                        <a:t>81</a:t>
                      </a:r>
                      <a:endParaRPr lang="en-GB" dirty="0"/>
                    </a:p>
                  </a:txBody>
                  <a:tcPr/>
                </a:tc>
                <a:extLst>
                  <a:ext uri="{0D108BD9-81ED-4DB2-BD59-A6C34878D82A}">
                    <a16:rowId xmlns:a16="http://schemas.microsoft.com/office/drawing/2014/main" val="4170036994"/>
                  </a:ext>
                </a:extLst>
              </a:tr>
              <a:tr h="370840">
                <a:tc>
                  <a:txBody>
                    <a:bodyPr/>
                    <a:lstStyle/>
                    <a:p>
                      <a:r>
                        <a:rPr lang="en-GB" dirty="0" smtClean="0"/>
                        <a:t>7</a:t>
                      </a:r>
                      <a:endParaRPr lang="en-GB" dirty="0"/>
                    </a:p>
                  </a:txBody>
                  <a:tcPr/>
                </a:tc>
                <a:tc>
                  <a:txBody>
                    <a:bodyPr/>
                    <a:lstStyle/>
                    <a:p>
                      <a:r>
                        <a:rPr lang="en-GB" dirty="0" smtClean="0"/>
                        <a:t>82</a:t>
                      </a:r>
                      <a:endParaRPr lang="en-GB" dirty="0"/>
                    </a:p>
                  </a:txBody>
                  <a:tcPr/>
                </a:tc>
                <a:extLst>
                  <a:ext uri="{0D108BD9-81ED-4DB2-BD59-A6C34878D82A}">
                    <a16:rowId xmlns:a16="http://schemas.microsoft.com/office/drawing/2014/main" val="19209810"/>
                  </a:ext>
                </a:extLst>
              </a:tr>
              <a:tr h="370840">
                <a:tc>
                  <a:txBody>
                    <a:bodyPr/>
                    <a:lstStyle/>
                    <a:p>
                      <a:r>
                        <a:rPr lang="en-GB" dirty="0" smtClean="0"/>
                        <a:t>8</a:t>
                      </a:r>
                      <a:endParaRPr lang="en-GB" dirty="0"/>
                    </a:p>
                  </a:txBody>
                  <a:tcPr/>
                </a:tc>
                <a:tc>
                  <a:txBody>
                    <a:bodyPr/>
                    <a:lstStyle/>
                    <a:p>
                      <a:r>
                        <a:rPr lang="en-GB" dirty="0" smtClean="0"/>
                        <a:t>85</a:t>
                      </a:r>
                      <a:endParaRPr lang="en-GB" dirty="0"/>
                    </a:p>
                  </a:txBody>
                  <a:tcPr/>
                </a:tc>
                <a:extLst>
                  <a:ext uri="{0D108BD9-81ED-4DB2-BD59-A6C34878D82A}">
                    <a16:rowId xmlns:a16="http://schemas.microsoft.com/office/drawing/2014/main" val="462894138"/>
                  </a:ext>
                </a:extLst>
              </a:tr>
              <a:tr h="370840">
                <a:tc>
                  <a:txBody>
                    <a:bodyPr/>
                    <a:lstStyle/>
                    <a:p>
                      <a:r>
                        <a:rPr lang="en-GB" dirty="0" smtClean="0"/>
                        <a:t>9</a:t>
                      </a:r>
                      <a:endParaRPr lang="en-GB" dirty="0"/>
                    </a:p>
                  </a:txBody>
                  <a:tcPr/>
                </a:tc>
                <a:tc>
                  <a:txBody>
                    <a:bodyPr/>
                    <a:lstStyle/>
                    <a:p>
                      <a:r>
                        <a:rPr lang="en-GB" dirty="0" smtClean="0"/>
                        <a:t>86</a:t>
                      </a:r>
                      <a:endParaRPr lang="en-GB" dirty="0"/>
                    </a:p>
                  </a:txBody>
                  <a:tcPr/>
                </a:tc>
                <a:extLst>
                  <a:ext uri="{0D108BD9-81ED-4DB2-BD59-A6C34878D82A}">
                    <a16:rowId xmlns:a16="http://schemas.microsoft.com/office/drawing/2014/main" val="1300797495"/>
                  </a:ext>
                </a:extLst>
              </a:tr>
              <a:tr h="370840">
                <a:tc>
                  <a:txBody>
                    <a:bodyPr/>
                    <a:lstStyle/>
                    <a:p>
                      <a:r>
                        <a:rPr lang="en-GB" dirty="0" smtClean="0"/>
                        <a:t>10</a:t>
                      </a:r>
                      <a:endParaRPr lang="en-GB" dirty="0"/>
                    </a:p>
                  </a:txBody>
                  <a:tcPr/>
                </a:tc>
                <a:tc>
                  <a:txBody>
                    <a:bodyPr/>
                    <a:lstStyle/>
                    <a:p>
                      <a:r>
                        <a:rPr lang="en-GB" dirty="0" smtClean="0"/>
                        <a:t>92</a:t>
                      </a:r>
                      <a:endParaRPr lang="en-GB" dirty="0"/>
                    </a:p>
                  </a:txBody>
                  <a:tcPr/>
                </a:tc>
                <a:extLst>
                  <a:ext uri="{0D108BD9-81ED-4DB2-BD59-A6C34878D82A}">
                    <a16:rowId xmlns:a16="http://schemas.microsoft.com/office/drawing/2014/main" val="1416287835"/>
                  </a:ext>
                </a:extLst>
              </a:tr>
              <a:tr h="370840">
                <a:tc>
                  <a:txBody>
                    <a:bodyPr/>
                    <a:lstStyle/>
                    <a:p>
                      <a:r>
                        <a:rPr lang="en-GB" dirty="0" smtClean="0"/>
                        <a:t>11</a:t>
                      </a:r>
                      <a:endParaRPr lang="en-GB" dirty="0"/>
                    </a:p>
                  </a:txBody>
                  <a:tcPr/>
                </a:tc>
                <a:tc>
                  <a:txBody>
                    <a:bodyPr/>
                    <a:lstStyle/>
                    <a:p>
                      <a:r>
                        <a:rPr lang="en-GB" dirty="0" smtClean="0"/>
                        <a:t>93</a:t>
                      </a:r>
                      <a:endParaRPr lang="en-GB" dirty="0"/>
                    </a:p>
                  </a:txBody>
                  <a:tcPr/>
                </a:tc>
                <a:extLst>
                  <a:ext uri="{0D108BD9-81ED-4DB2-BD59-A6C34878D82A}">
                    <a16:rowId xmlns:a16="http://schemas.microsoft.com/office/drawing/2014/main" val="1568690770"/>
                  </a:ext>
                </a:extLst>
              </a:tr>
              <a:tr h="370840">
                <a:tc>
                  <a:txBody>
                    <a:bodyPr/>
                    <a:lstStyle/>
                    <a:p>
                      <a:r>
                        <a:rPr lang="en-GB" dirty="0" smtClean="0"/>
                        <a:t>12</a:t>
                      </a:r>
                      <a:endParaRPr lang="en-GB" dirty="0"/>
                    </a:p>
                  </a:txBody>
                  <a:tcPr/>
                </a:tc>
                <a:tc>
                  <a:txBody>
                    <a:bodyPr/>
                    <a:lstStyle/>
                    <a:p>
                      <a:r>
                        <a:rPr lang="en-GB" dirty="0" smtClean="0"/>
                        <a:t>94</a:t>
                      </a:r>
                      <a:endParaRPr lang="en-GB" dirty="0"/>
                    </a:p>
                  </a:txBody>
                  <a:tcPr/>
                </a:tc>
                <a:extLst>
                  <a:ext uri="{0D108BD9-81ED-4DB2-BD59-A6C34878D82A}">
                    <a16:rowId xmlns:a16="http://schemas.microsoft.com/office/drawing/2014/main" val="1634800430"/>
                  </a:ext>
                </a:extLst>
              </a:tr>
              <a:tr h="370840">
                <a:tc>
                  <a:txBody>
                    <a:bodyPr/>
                    <a:lstStyle/>
                    <a:p>
                      <a:r>
                        <a:rPr lang="en-GB" dirty="0" smtClean="0"/>
                        <a:t>13</a:t>
                      </a:r>
                      <a:endParaRPr lang="en-GB" dirty="0"/>
                    </a:p>
                  </a:txBody>
                  <a:tcPr/>
                </a:tc>
                <a:tc>
                  <a:txBody>
                    <a:bodyPr/>
                    <a:lstStyle/>
                    <a:p>
                      <a:r>
                        <a:rPr lang="en-GB" dirty="0" smtClean="0"/>
                        <a:t>95</a:t>
                      </a:r>
                      <a:endParaRPr lang="en-GB" dirty="0"/>
                    </a:p>
                  </a:txBody>
                  <a:tcPr/>
                </a:tc>
                <a:extLst>
                  <a:ext uri="{0D108BD9-81ED-4DB2-BD59-A6C34878D82A}">
                    <a16:rowId xmlns:a16="http://schemas.microsoft.com/office/drawing/2014/main" val="42261226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82393604"/>
              </p:ext>
            </p:extLst>
          </p:nvPr>
        </p:nvGraphicFramePr>
        <p:xfrm>
          <a:off x="2411756" y="3735706"/>
          <a:ext cx="6732241" cy="741680"/>
        </p:xfrm>
        <a:graphic>
          <a:graphicData uri="http://schemas.openxmlformats.org/drawingml/2006/table">
            <a:tbl>
              <a:tblPr firstRow="1" bandRow="1">
                <a:tableStyleId>{5C22544A-7EE6-4342-B048-85BDC9FD1C3A}</a:tableStyleId>
              </a:tblPr>
              <a:tblGrid>
                <a:gridCol w="1043216">
                  <a:extLst>
                    <a:ext uri="{9D8B030D-6E8A-4147-A177-3AD203B41FA5}">
                      <a16:colId xmlns:a16="http://schemas.microsoft.com/office/drawing/2014/main" val="20000"/>
                    </a:ext>
                  </a:extLst>
                </a:gridCol>
                <a:gridCol w="5409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1115613">
                  <a:extLst>
                    <a:ext uri="{9D8B030D-6E8A-4147-A177-3AD203B41FA5}">
                      <a16:colId xmlns:a16="http://schemas.microsoft.com/office/drawing/2014/main" val="229262055"/>
                    </a:ext>
                  </a:extLst>
                </a:gridCol>
              </a:tblGrid>
              <a:tr h="370840">
                <a:tc>
                  <a:txBody>
                    <a:bodyPr/>
                    <a:lstStyle/>
                    <a:p>
                      <a:pPr algn="ctr"/>
                      <a:r>
                        <a:rPr lang="en-GB" dirty="0">
                          <a:latin typeface="Comic Sans MS" panose="030F0702030302020204" pitchFamily="66" charset="0"/>
                        </a:rPr>
                        <a:t>Women</a:t>
                      </a:r>
                    </a:p>
                  </a:txBody>
                  <a:tcPr/>
                </a:tc>
                <a:tc>
                  <a:txBody>
                    <a:bodyPr/>
                    <a:lstStyle/>
                    <a:p>
                      <a:pPr algn="ctr"/>
                      <a:r>
                        <a:rPr lang="en-GB" dirty="0" smtClean="0">
                          <a:latin typeface="Comic Sans MS" panose="030F0702030302020204" pitchFamily="66" charset="0"/>
                        </a:rPr>
                        <a:t>6</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5</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13</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11</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8</a:t>
                      </a:r>
                      <a:endParaRPr lang="en-GB" dirty="0">
                        <a:latin typeface="Comic Sans MS" panose="030F0702030302020204" pitchFamily="66" charset="0"/>
                      </a:endParaRPr>
                    </a:p>
                  </a:txBody>
                  <a:tcPr/>
                </a:tc>
                <a:tc>
                  <a:txBody>
                    <a:bodyPr/>
                    <a:lstStyle/>
                    <a:p>
                      <a:pPr algn="ct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R1= 44</a:t>
                      </a:r>
                      <a:endParaRPr lang="en-GB" dirty="0">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pPr algn="ctr"/>
                      <a:r>
                        <a:rPr lang="en-GB" dirty="0">
                          <a:latin typeface="Comic Sans MS" panose="030F0702030302020204" pitchFamily="66" charset="0"/>
                        </a:rPr>
                        <a:t>Men</a:t>
                      </a:r>
                    </a:p>
                  </a:txBody>
                  <a:tcPr/>
                </a:tc>
                <a:tc>
                  <a:txBody>
                    <a:bodyPr/>
                    <a:lstStyle/>
                    <a:p>
                      <a:pPr algn="ctr"/>
                      <a:r>
                        <a:rPr lang="en-GB" dirty="0" smtClean="0">
                          <a:latin typeface="Comic Sans MS" panose="030F0702030302020204" pitchFamily="66" charset="0"/>
                        </a:rPr>
                        <a:t>4</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9</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2</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10</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7</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3</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12</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R2 = 47</a:t>
                      </a:r>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GB"/>
          </a:p>
        </p:txBody>
      </p:sp>
      <p:pic>
        <p:nvPicPr>
          <p:cNvPr id="5" name="Picture 4" descr="U_1=R_1 - {n_1(n_1+1) \over 2}   \,\!"/>
          <p:cNvPicPr/>
          <p:nvPr/>
        </p:nvPicPr>
        <p:blipFill>
          <a:blip r:embed="rId3">
            <a:extLst>
              <a:ext uri="{28A0092B-C50C-407E-A947-70E740481C1C}">
                <a14:useLocalDpi xmlns:a14="http://schemas.microsoft.com/office/drawing/2010/main" val="0"/>
              </a:ext>
            </a:extLst>
          </a:blip>
          <a:srcRect/>
          <a:stretch>
            <a:fillRect/>
          </a:stretch>
        </p:blipFill>
        <p:spPr bwMode="auto">
          <a:xfrm>
            <a:off x="2087828" y="1616320"/>
            <a:ext cx="3456384" cy="982886"/>
          </a:xfrm>
          <a:prstGeom prst="rect">
            <a:avLst/>
          </a:prstGeom>
          <a:noFill/>
          <a:ln>
            <a:noFill/>
          </a:ln>
        </p:spPr>
      </p:pic>
      <p:sp>
        <p:nvSpPr>
          <p:cNvPr id="2" name="TextBox 1"/>
          <p:cNvSpPr txBox="1"/>
          <p:nvPr/>
        </p:nvSpPr>
        <p:spPr>
          <a:xfrm>
            <a:off x="2087828" y="2824603"/>
            <a:ext cx="3276260" cy="3970318"/>
          </a:xfrm>
          <a:prstGeom prst="rect">
            <a:avLst/>
          </a:prstGeom>
          <a:noFill/>
        </p:spPr>
        <p:txBody>
          <a:bodyPr wrap="square" rtlCol="0">
            <a:spAutoFit/>
          </a:bodyPr>
          <a:lstStyle/>
          <a:p>
            <a:pPr algn="ctr"/>
            <a:r>
              <a:rPr lang="en-GB" sz="2800" dirty="0" smtClean="0"/>
              <a:t>U = 44 – 6 x 7 / 2 </a:t>
            </a:r>
          </a:p>
          <a:p>
            <a:pPr algn="ctr"/>
            <a:endParaRPr lang="en-GB" sz="2800" dirty="0"/>
          </a:p>
          <a:p>
            <a:pPr algn="ctr"/>
            <a:r>
              <a:rPr lang="en-GB" sz="2800" dirty="0" smtClean="0"/>
              <a:t>6 x 7 = 42</a:t>
            </a:r>
          </a:p>
          <a:p>
            <a:pPr algn="ctr"/>
            <a:endParaRPr lang="en-GB" sz="2800" dirty="0"/>
          </a:p>
          <a:p>
            <a:pPr algn="ctr"/>
            <a:r>
              <a:rPr lang="en-GB" sz="2800" dirty="0" smtClean="0"/>
              <a:t>42 / 2 = 21</a:t>
            </a:r>
          </a:p>
          <a:p>
            <a:pPr algn="ctr"/>
            <a:endParaRPr lang="en-GB" sz="2800" dirty="0"/>
          </a:p>
          <a:p>
            <a:pPr algn="ctr"/>
            <a:r>
              <a:rPr lang="en-GB" sz="2800" dirty="0" smtClean="0"/>
              <a:t>44 – 21 = 23 </a:t>
            </a:r>
          </a:p>
          <a:p>
            <a:pPr algn="ctr"/>
            <a:endParaRPr lang="en-GB" sz="2800" dirty="0"/>
          </a:p>
          <a:p>
            <a:pPr algn="ctr"/>
            <a:r>
              <a:rPr lang="en-GB" sz="2800" b="1" dirty="0" smtClean="0"/>
              <a:t>U = 23</a:t>
            </a:r>
            <a:endParaRPr lang="en-GB" sz="2800" b="1" dirty="0"/>
          </a:p>
        </p:txBody>
      </p:sp>
      <p:sp>
        <p:nvSpPr>
          <p:cNvPr id="6" name="Title 1"/>
          <p:cNvSpPr txBox="1">
            <a:spLocks/>
          </p:cNvSpPr>
          <p:nvPr/>
        </p:nvSpPr>
        <p:spPr bwMode="auto">
          <a:xfrm>
            <a:off x="422068" y="261281"/>
            <a:ext cx="8229600" cy="1143000"/>
          </a:xfrm>
          <a:prstGeom prst="rect">
            <a:avLst/>
          </a:prstGeom>
          <a:noFill/>
          <a:ln w="9525">
            <a:solidFill>
              <a:srgbClr val="00B050"/>
            </a:solid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mtClean="0">
                <a:latin typeface="Comic Sans MS" panose="030F0702030302020204" pitchFamily="66" charset="0"/>
              </a:rPr>
              <a:t>Working out U</a:t>
            </a:r>
            <a:endParaRPr lang="en-GB" dirty="0">
              <a:latin typeface="Comic Sans MS" panose="030F0702030302020204" pitchFamily="66" charset="0"/>
            </a:endParaRPr>
          </a:p>
        </p:txBody>
      </p:sp>
      <p:grpSp>
        <p:nvGrpSpPr>
          <p:cNvPr id="7" name="Group 11"/>
          <p:cNvGrpSpPr>
            <a:grpSpLocks/>
          </p:cNvGrpSpPr>
          <p:nvPr/>
        </p:nvGrpSpPr>
        <p:grpSpPr bwMode="auto">
          <a:xfrm>
            <a:off x="6624339" y="5085184"/>
            <a:ext cx="2232025" cy="1152525"/>
            <a:chOff x="1547664" y="4869160"/>
            <a:chExt cx="2232248" cy="1152128"/>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29970" t="67113" r="57985" b="12677"/>
            <a:stretch>
              <a:fillRect/>
            </a:stretch>
          </p:blipFill>
          <p:spPr bwMode="auto">
            <a:xfrm rot="5400000">
              <a:off x="2231740" y="4473116"/>
              <a:ext cx="93610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547664" y="4869160"/>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B050"/>
                  </a:solidFill>
                  <a:latin typeface="Comic Sans MS" panose="030F0702030302020204" pitchFamily="66" charset="0"/>
                </a:rPr>
                <a:t>GOING STRONG</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a:latin typeface="Comic Sans MS" panose="030F0702030302020204" pitchFamily="66" charset="0"/>
              </a:rPr>
              <a:t>In order to determine whether this research is significant, the </a:t>
            </a:r>
            <a:r>
              <a:rPr lang="en-GB" sz="2000" b="1" u="sng" dirty="0">
                <a:latin typeface="Comic Sans MS" panose="030F0702030302020204" pitchFamily="66" charset="0"/>
              </a:rPr>
              <a:t>observed value of U</a:t>
            </a:r>
            <a:r>
              <a:rPr lang="en-GB" sz="2000" dirty="0">
                <a:latin typeface="Comic Sans MS" panose="030F0702030302020204" pitchFamily="66" charset="0"/>
              </a:rPr>
              <a:t> has to be </a:t>
            </a:r>
            <a:r>
              <a:rPr lang="en-GB" sz="2000" b="1" u="sng" dirty="0">
                <a:latin typeface="Comic Sans MS" panose="030F0702030302020204" pitchFamily="66" charset="0"/>
              </a:rPr>
              <a:t>equal or less than</a:t>
            </a:r>
            <a:r>
              <a:rPr lang="en-GB" sz="2000" dirty="0">
                <a:latin typeface="Comic Sans MS" panose="030F0702030302020204" pitchFamily="66" charset="0"/>
              </a:rPr>
              <a:t> the critical value of U. </a:t>
            </a:r>
          </a:p>
          <a:p>
            <a:endParaRPr lang="en-GB" sz="2000" dirty="0"/>
          </a:p>
        </p:txBody>
      </p:sp>
      <p:pic>
        <p:nvPicPr>
          <p:cNvPr id="4" name="Picture 3"/>
          <p:cNvPicPr>
            <a:picLocks noChangeAspect="1"/>
          </p:cNvPicPr>
          <p:nvPr/>
        </p:nvPicPr>
        <p:blipFill rotWithShape="1">
          <a:blip r:embed="rId3"/>
          <a:srcRect l="21216" t="34250" r="53796" b="26375"/>
          <a:stretch/>
        </p:blipFill>
        <p:spPr>
          <a:xfrm>
            <a:off x="1087713" y="2571766"/>
            <a:ext cx="6968574" cy="3528392"/>
          </a:xfrm>
          <a:prstGeom prst="rect">
            <a:avLst/>
          </a:prstGeom>
        </p:spPr>
      </p:pic>
    </p:spTree>
    <p:extLst>
      <p:ext uri="{BB962C8B-B14F-4D97-AF65-F5344CB8AC3E}">
        <p14:creationId xmlns:p14="http://schemas.microsoft.com/office/powerpoint/2010/main" val="126388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913129"/>
          </a:xfrm>
          <a:ln>
            <a:solidFill>
              <a:srgbClr val="00B050"/>
            </a:solidFill>
          </a:ln>
        </p:spPr>
        <p:txBody>
          <a:bodyPr/>
          <a:lstStyle/>
          <a:p>
            <a:r>
              <a:rPr lang="en-GB" dirty="0">
                <a:latin typeface="Comic Sans MS" panose="030F0702030302020204" pitchFamily="66" charset="0"/>
              </a:rPr>
              <a:t>Mann </a:t>
            </a:r>
            <a:r>
              <a:rPr lang="en-GB" dirty="0" smtClean="0">
                <a:latin typeface="Comic Sans MS" panose="030F0702030302020204" pitchFamily="66" charset="0"/>
              </a:rPr>
              <a:t>Whitney </a:t>
            </a:r>
            <a:r>
              <a:rPr lang="en-GB" dirty="0">
                <a:latin typeface="Comic Sans MS" panose="030F0702030302020204" pitchFamily="66" charset="0"/>
              </a:rPr>
              <a:t>U</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sz="2800" b="1" dirty="0">
                <a:latin typeface="Comic Sans MS" panose="030F0702030302020204" pitchFamily="66" charset="0"/>
              </a:rPr>
              <a:t>Example</a:t>
            </a:r>
            <a:r>
              <a:rPr lang="en-GB" sz="2800" dirty="0">
                <a:latin typeface="Comic Sans MS" panose="030F0702030302020204" pitchFamily="66" charset="0"/>
              </a:rPr>
              <a:t> A educational psychologist feels that </a:t>
            </a:r>
            <a:r>
              <a:rPr lang="en-GB" sz="2800" dirty="0" smtClean="0">
                <a:latin typeface="Comic Sans MS" panose="030F0702030302020204" pitchFamily="66" charset="0"/>
              </a:rPr>
              <a:t>men and women will spend different amounts of time using their mobile phone.</a:t>
            </a:r>
          </a:p>
          <a:p>
            <a:pPr fontAlgn="auto">
              <a:spcAft>
                <a:spcPts val="0"/>
              </a:spcAft>
              <a:buFont typeface="Arial" pitchFamily="34" charset="0"/>
              <a:buChar char="•"/>
              <a:defRPr/>
            </a:pPr>
            <a:r>
              <a:rPr lang="en-GB" sz="2800" dirty="0" smtClean="0">
                <a:latin typeface="Comic Sans MS" panose="030F0702030302020204" pitchFamily="66" charset="0"/>
              </a:rPr>
              <a:t>Each participant was asked to estimate in an hour how many minutes they spend on their mobile.</a:t>
            </a:r>
            <a:endParaRPr lang="en-GB" sz="2800" dirty="0">
              <a:latin typeface="Comic Sans MS" panose="030F0702030302020204" pitchFamily="66" charset="0"/>
            </a:endParaRPr>
          </a:p>
          <a:p>
            <a:pPr fontAlgn="auto">
              <a:spcAft>
                <a:spcPts val="0"/>
              </a:spcAft>
              <a:buFont typeface="Arial" pitchFamily="34" charset="0"/>
              <a:buChar char="•"/>
              <a:defRPr/>
            </a:pPr>
            <a:endParaRPr lang="en-GB" dirty="0">
              <a:latin typeface="Comic Sans MS" panose="030F0702030302020204" pitchFamily="66" charset="0"/>
            </a:endParaRPr>
          </a:p>
          <a:p>
            <a:pPr fontAlgn="auto">
              <a:spcAft>
                <a:spcPts val="0"/>
              </a:spcAft>
              <a:buFont typeface="Arial" pitchFamily="34" charset="0"/>
              <a:buChar char="•"/>
              <a:defRPr/>
            </a:pPr>
            <a:endParaRPr lang="en-GB" dirty="0">
              <a:latin typeface="Comic Sans MS" panose="030F0702030302020204" pitchFamily="66" charset="0"/>
            </a:endParaRPr>
          </a:p>
          <a:p>
            <a:pPr fontAlgn="auto">
              <a:spcAft>
                <a:spcPts val="0"/>
              </a:spcAft>
              <a:buFont typeface="Arial" pitchFamily="34" charset="0"/>
              <a:buChar char="•"/>
              <a:defRPr/>
            </a:pPr>
            <a:endParaRPr lang="en-GB"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35837357"/>
              </p:ext>
            </p:extLst>
          </p:nvPr>
        </p:nvGraphicFramePr>
        <p:xfrm>
          <a:off x="913855" y="4725144"/>
          <a:ext cx="7316289" cy="741680"/>
        </p:xfrm>
        <a:graphic>
          <a:graphicData uri="http://schemas.openxmlformats.org/drawingml/2006/table">
            <a:tbl>
              <a:tblPr firstRow="1" bandRow="1">
                <a:tableStyleId>{5C22544A-7EE6-4342-B048-85BDC9FD1C3A}</a:tableStyleId>
              </a:tblPr>
              <a:tblGrid>
                <a:gridCol w="126761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792087">
                  <a:extLst>
                    <a:ext uri="{9D8B030D-6E8A-4147-A177-3AD203B41FA5}">
                      <a16:colId xmlns:a16="http://schemas.microsoft.com/office/drawing/2014/main" val="20007"/>
                    </a:ext>
                  </a:extLst>
                </a:gridCol>
              </a:tblGrid>
              <a:tr h="370840">
                <a:tc>
                  <a:txBody>
                    <a:bodyPr/>
                    <a:lstStyle/>
                    <a:p>
                      <a:pPr algn="ctr"/>
                      <a:r>
                        <a:rPr lang="en-GB" dirty="0">
                          <a:latin typeface="Comic Sans MS" panose="030F0702030302020204" pitchFamily="66" charset="0"/>
                        </a:rPr>
                        <a:t>Women</a:t>
                      </a:r>
                    </a:p>
                  </a:txBody>
                  <a:tcPr/>
                </a:tc>
                <a:tc>
                  <a:txBody>
                    <a:bodyPr/>
                    <a:lstStyle/>
                    <a:p>
                      <a:pPr algn="ctr"/>
                      <a:r>
                        <a:rPr lang="en-GB" dirty="0" smtClean="0">
                          <a:latin typeface="Comic Sans MS" panose="030F0702030302020204" pitchFamily="66" charset="0"/>
                        </a:rPr>
                        <a:t>12</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24</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5</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45</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13</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30</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14</a:t>
                      </a:r>
                      <a:endParaRPr lang="en-GB" dirty="0">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pPr algn="ctr"/>
                      <a:r>
                        <a:rPr lang="en-GB" dirty="0">
                          <a:latin typeface="Comic Sans MS" panose="030F0702030302020204" pitchFamily="66" charset="0"/>
                        </a:rPr>
                        <a:t>Men</a:t>
                      </a:r>
                    </a:p>
                  </a:txBody>
                  <a:tcPr/>
                </a:tc>
                <a:tc>
                  <a:txBody>
                    <a:bodyPr/>
                    <a:lstStyle/>
                    <a:p>
                      <a:pPr algn="ctr"/>
                      <a:r>
                        <a:rPr lang="en-GB" dirty="0" smtClean="0">
                          <a:latin typeface="Comic Sans MS" panose="030F0702030302020204" pitchFamily="66" charset="0"/>
                        </a:rPr>
                        <a:t>6</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10</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16</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35</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20</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10</a:t>
                      </a:r>
                      <a:endParaRPr lang="en-GB" dirty="0">
                        <a:latin typeface="Comic Sans MS" panose="030F0702030302020204" pitchFamily="66" charset="0"/>
                      </a:endParaRPr>
                    </a:p>
                  </a:txBody>
                  <a:tcPr/>
                </a:tc>
                <a:tc>
                  <a:txBody>
                    <a:bodyPr/>
                    <a:lstStyle/>
                    <a:p>
                      <a:pPr algn="ctr"/>
                      <a:r>
                        <a:rPr lang="en-GB" dirty="0" smtClean="0">
                          <a:latin typeface="Comic Sans MS" panose="030F0702030302020204" pitchFamily="66" charset="0"/>
                        </a:rPr>
                        <a:t>14</a:t>
                      </a:r>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1391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3997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ln>
            <a:solidFill>
              <a:srgbClr val="FF0066"/>
            </a:solidFill>
            <a:miter lim="800000"/>
            <a:headEnd/>
            <a:tailEnd/>
          </a:ln>
        </p:spPr>
        <p:txBody>
          <a:bodyPr/>
          <a:lstStyle/>
          <a:p>
            <a:pPr eaLnBrk="1" hangingPunct="1"/>
            <a:r>
              <a:rPr lang="en-GB" sz="3600" u="sng" dirty="0">
                <a:latin typeface="Comic Sans MS" panose="030F0702030302020204" pitchFamily="66" charset="0"/>
              </a:rPr>
              <a:t>Parametric and non parametric tests</a:t>
            </a:r>
            <a:endParaRPr lang="en-GB" altLang="en-US" sz="3600" b="1" u="sng" dirty="0">
              <a:latin typeface="Comic Sans MS" panose="030F0702030302020204" pitchFamily="66" charset="0"/>
            </a:endParaRPr>
          </a:p>
        </p:txBody>
      </p:sp>
      <p:sp>
        <p:nvSpPr>
          <p:cNvPr id="4099" name="Subtitle 2"/>
          <p:cNvSpPr>
            <a:spLocks noGrp="1"/>
          </p:cNvSpPr>
          <p:nvPr>
            <p:ph type="subTitle" idx="1"/>
          </p:nvPr>
        </p:nvSpPr>
        <p:spPr/>
        <p:txBody>
          <a:bodyPr/>
          <a:lstStyle/>
          <a:p>
            <a:pPr eaLnBrk="1" hangingPunct="1"/>
            <a:r>
              <a:rPr lang="en-GB" altLang="en-US" sz="2000" dirty="0">
                <a:solidFill>
                  <a:schemeClr val="tx1"/>
                </a:solidFill>
                <a:latin typeface="Comic Sans MS" panose="030F0702030302020204" pitchFamily="66" charset="0"/>
              </a:rPr>
              <a:t>L.O: To identify and describe the difference between parametric and non-parametric tests.</a:t>
            </a:r>
          </a:p>
        </p:txBody>
      </p:sp>
      <p:pic>
        <p:nvPicPr>
          <p:cNvPr id="4100" name="Picture 2" descr="http://www.ccsr.ac.uk/methods/projects/posters/images/benchmark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88913"/>
            <a:ext cx="19113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Date Placeholder 3"/>
          <p:cNvSpPr>
            <a:spLocks noGrp="1"/>
          </p:cNvSpPr>
          <p:nvPr>
            <p:ph type="dt" sz="quarter" idx="10"/>
          </p:nvPr>
        </p:nvSpPr>
        <p:spPr bwMode="auto">
          <a:xfrm>
            <a:off x="5651500" y="1628775"/>
            <a:ext cx="28543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0DDC12B-D2F4-4ECA-A909-3E2289EAC38C}" type="datetime3">
              <a:rPr lang="en-US" altLang="en-US" sz="2000" b="1" u="sng" smtClean="0">
                <a:latin typeface="Comic Sans MS" panose="030F0702030302020204" pitchFamily="66" charset="0"/>
                <a:cs typeface="Arial" panose="020B0604020202020204" pitchFamily="34" charset="0"/>
              </a:rPr>
              <a:pPr algn="ctr">
                <a:spcBef>
                  <a:spcPct val="0"/>
                </a:spcBef>
                <a:buFontTx/>
                <a:buNone/>
              </a:pPr>
              <a:t>24 June 2016</a:t>
            </a:fld>
            <a:endParaRPr lang="en-GB" altLang="en-US" sz="1800" b="1" u="sng">
              <a:latin typeface="Comic Sans MS" panose="030F0702030302020204" pitchFamily="66" charset="0"/>
              <a:cs typeface="Arial" panose="020B0604020202020204" pitchFamily="34" charset="0"/>
            </a:endParaRPr>
          </a:p>
        </p:txBody>
      </p:sp>
      <p:sp>
        <p:nvSpPr>
          <p:cNvPr id="7" name="TextBox 5"/>
          <p:cNvSpPr txBox="1">
            <a:spLocks noChangeArrowheads="1"/>
          </p:cNvSpPr>
          <p:nvPr/>
        </p:nvSpPr>
        <p:spPr bwMode="auto">
          <a:xfrm>
            <a:off x="277813" y="376238"/>
            <a:ext cx="1730375" cy="508000"/>
          </a:xfrm>
          <a:prstGeom prst="rect">
            <a:avLst/>
          </a:prstGeom>
          <a:solidFill>
            <a:schemeClr val="accent1">
              <a:lumMod val="20000"/>
              <a:lumOff val="80000"/>
            </a:schemeClr>
          </a:solidFill>
          <a:ln>
            <a:solidFill>
              <a:schemeClr val="accent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GB" sz="1350" dirty="0">
                <a:latin typeface="Comic Sans MS" pitchFamily="66" charset="0"/>
              </a:rPr>
              <a:t>Component 01</a:t>
            </a:r>
          </a:p>
          <a:p>
            <a:pPr algn="ctr" eaLnBrk="1" hangingPunct="1">
              <a:defRPr/>
            </a:pPr>
            <a:r>
              <a:rPr lang="en-GB" sz="1350" dirty="0">
                <a:latin typeface="Comic Sans MS" pitchFamily="66" charset="0"/>
              </a:rPr>
              <a:t>Research Methods</a:t>
            </a:r>
          </a:p>
        </p:txBody>
      </p:sp>
    </p:spTree>
    <p:extLst>
      <p:ext uri="{BB962C8B-B14F-4D97-AF65-F5344CB8AC3E}">
        <p14:creationId xmlns:p14="http://schemas.microsoft.com/office/powerpoint/2010/main" val="252271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9750" y="1700213"/>
          <a:ext cx="7993063" cy="4664075"/>
        </p:xfrm>
        <a:graphic>
          <a:graphicData uri="http://schemas.openxmlformats.org/drawingml/2006/table">
            <a:tbl>
              <a:tblPr firstRow="1" bandRow="1">
                <a:tableStyleId>{5940675A-B579-460E-94D1-54222C63F5DA}</a:tableStyleId>
              </a:tblPr>
              <a:tblGrid>
                <a:gridCol w="7993063">
                  <a:extLst>
                    <a:ext uri="{9D8B030D-6E8A-4147-A177-3AD203B41FA5}">
                      <a16:colId xmlns:a16="http://schemas.microsoft.com/office/drawing/2014/main" val="20000"/>
                    </a:ext>
                  </a:extLst>
                </a:gridCol>
              </a:tblGrid>
              <a:tr h="1737597">
                <a:tc>
                  <a:txBody>
                    <a:bodyPr/>
                    <a:lstStyle/>
                    <a:p>
                      <a:endParaRPr lang="en-GB" sz="1800" dirty="0"/>
                    </a:p>
                    <a:p>
                      <a:endParaRPr lang="en-GB" sz="1800" dirty="0"/>
                    </a:p>
                    <a:p>
                      <a:endParaRPr lang="en-GB" sz="1800" dirty="0"/>
                    </a:p>
                    <a:p>
                      <a:endParaRPr lang="en-GB" sz="1800" dirty="0"/>
                    </a:p>
                    <a:p>
                      <a:endParaRPr lang="en-GB" sz="1800" dirty="0"/>
                    </a:p>
                    <a:p>
                      <a:endParaRPr lang="en-GB" sz="1800" dirty="0"/>
                    </a:p>
                  </a:txBody>
                  <a:tcPr marL="91442" marR="91442" marT="45726" marB="45726"/>
                </a:tc>
                <a:extLst>
                  <a:ext uri="{0D108BD9-81ED-4DB2-BD59-A6C34878D82A}">
                    <a16:rowId xmlns:a16="http://schemas.microsoft.com/office/drawing/2014/main" val="10000"/>
                  </a:ext>
                </a:extLst>
              </a:tr>
              <a:tr h="1463239">
                <a:tc>
                  <a:txBody>
                    <a:bodyPr/>
                    <a:lstStyle/>
                    <a:p>
                      <a:endParaRPr lang="en-GB" sz="1800" dirty="0"/>
                    </a:p>
                    <a:p>
                      <a:endParaRPr lang="en-GB" sz="1800" dirty="0"/>
                    </a:p>
                    <a:p>
                      <a:endParaRPr lang="en-GB" sz="1800" dirty="0"/>
                    </a:p>
                    <a:p>
                      <a:endParaRPr lang="en-GB" sz="1800" dirty="0"/>
                    </a:p>
                    <a:p>
                      <a:endParaRPr lang="en-GB" sz="1800" dirty="0"/>
                    </a:p>
                  </a:txBody>
                  <a:tcPr marL="91442" marR="91442" marT="45726" marB="45726"/>
                </a:tc>
                <a:extLst>
                  <a:ext uri="{0D108BD9-81ED-4DB2-BD59-A6C34878D82A}">
                    <a16:rowId xmlns:a16="http://schemas.microsoft.com/office/drawing/2014/main" val="10001"/>
                  </a:ext>
                </a:extLst>
              </a:tr>
              <a:tr h="1463239">
                <a:tc>
                  <a:txBody>
                    <a:bodyPr/>
                    <a:lstStyle/>
                    <a:p>
                      <a:endParaRPr lang="en-GB" sz="1800" dirty="0"/>
                    </a:p>
                    <a:p>
                      <a:endParaRPr lang="en-GB" sz="1800" dirty="0"/>
                    </a:p>
                    <a:p>
                      <a:endParaRPr lang="en-GB" sz="1800" dirty="0"/>
                    </a:p>
                    <a:p>
                      <a:endParaRPr lang="en-GB" sz="1800" dirty="0"/>
                    </a:p>
                    <a:p>
                      <a:endParaRPr lang="en-GB" sz="1800" dirty="0"/>
                    </a:p>
                  </a:txBody>
                  <a:tcPr marL="91442" marR="91442" marT="45726" marB="45726"/>
                </a:tc>
                <a:extLst>
                  <a:ext uri="{0D108BD9-81ED-4DB2-BD59-A6C34878D82A}">
                    <a16:rowId xmlns:a16="http://schemas.microsoft.com/office/drawing/2014/main" val="10002"/>
                  </a:ext>
                </a:extLst>
              </a:tr>
            </a:tbl>
          </a:graphicData>
        </a:graphic>
      </p:graphicFrame>
      <p:grpSp>
        <p:nvGrpSpPr>
          <p:cNvPr id="6156" name="Group 13"/>
          <p:cNvGrpSpPr>
            <a:grpSpLocks/>
          </p:cNvGrpSpPr>
          <p:nvPr/>
        </p:nvGrpSpPr>
        <p:grpSpPr bwMode="auto">
          <a:xfrm>
            <a:off x="684213" y="4941888"/>
            <a:ext cx="2374900" cy="1368425"/>
            <a:chOff x="1691680" y="1772816"/>
            <a:chExt cx="2088232" cy="1178788"/>
          </a:xfrm>
        </p:grpSpPr>
        <p:pic>
          <p:nvPicPr>
            <p:cNvPr id="6168" name="Picture 2"/>
            <p:cNvPicPr>
              <a:picLocks noChangeAspect="1" noChangeArrowheads="1"/>
            </p:cNvPicPr>
            <p:nvPr/>
          </p:nvPicPr>
          <p:blipFill>
            <a:blip r:embed="rId2">
              <a:extLst>
                <a:ext uri="{28A0092B-C50C-407E-A947-70E740481C1C}">
                  <a14:useLocalDpi xmlns:a14="http://schemas.microsoft.com/office/drawing/2010/main" val="0"/>
                </a:ext>
              </a:extLst>
            </a:blip>
            <a:srcRect l="72382" t="67786" r="15369" b="11330"/>
            <a:stretch>
              <a:fillRect/>
            </a:stretch>
          </p:blipFill>
          <p:spPr bwMode="auto">
            <a:xfrm rot="5400000">
              <a:off x="2290418" y="1462110"/>
              <a:ext cx="8907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9" name="TextBox 8"/>
            <p:cNvSpPr txBox="1">
              <a:spLocks noChangeArrowheads="1"/>
            </p:cNvSpPr>
            <p:nvPr/>
          </p:nvSpPr>
          <p:spPr bwMode="auto">
            <a:xfrm>
              <a:off x="1907704" y="1772816"/>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0000"/>
                  </a:solidFill>
                  <a:latin typeface="Comic Sans MS" panose="030F0702030302020204" pitchFamily="66" charset="0"/>
                </a:rPr>
                <a:t>REVVING UP</a:t>
              </a:r>
            </a:p>
          </p:txBody>
        </p:sp>
      </p:grpSp>
      <p:grpSp>
        <p:nvGrpSpPr>
          <p:cNvPr id="6157" name="Group 12"/>
          <p:cNvGrpSpPr>
            <a:grpSpLocks/>
          </p:cNvGrpSpPr>
          <p:nvPr/>
        </p:nvGrpSpPr>
        <p:grpSpPr bwMode="auto">
          <a:xfrm>
            <a:off x="684213" y="3500438"/>
            <a:ext cx="2087562" cy="1223962"/>
            <a:chOff x="1619672" y="3284984"/>
            <a:chExt cx="2088232" cy="1224136"/>
          </a:xfrm>
        </p:grpSpPr>
        <p:pic>
          <p:nvPicPr>
            <p:cNvPr id="6166" name="Picture 2"/>
            <p:cNvPicPr>
              <a:picLocks noChangeAspect="1" noChangeArrowheads="1"/>
            </p:cNvPicPr>
            <p:nvPr/>
          </p:nvPicPr>
          <p:blipFill>
            <a:blip r:embed="rId2">
              <a:extLst>
                <a:ext uri="{28A0092B-C50C-407E-A947-70E740481C1C}">
                  <a14:useLocalDpi xmlns:a14="http://schemas.microsoft.com/office/drawing/2010/main" val="0"/>
                </a:ext>
              </a:extLst>
            </a:blip>
            <a:srcRect l="52206" t="67786" r="36678" b="12677"/>
            <a:stretch>
              <a:fillRect/>
            </a:stretch>
          </p:blipFill>
          <p:spPr bwMode="auto">
            <a:xfrm rot="5400000">
              <a:off x="2231740" y="3032956"/>
              <a:ext cx="86409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Box 9"/>
            <p:cNvSpPr txBox="1">
              <a:spLocks noChangeArrowheads="1"/>
            </p:cNvSpPr>
            <p:nvPr/>
          </p:nvSpPr>
          <p:spPr bwMode="auto">
            <a:xfrm>
              <a:off x="1619672" y="3284984"/>
              <a:ext cx="2016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C000"/>
                  </a:solidFill>
                  <a:latin typeface="Comic Sans MS" panose="030F0702030302020204" pitchFamily="66" charset="0"/>
                </a:rPr>
                <a:t>ACCELERATING</a:t>
              </a:r>
            </a:p>
          </p:txBody>
        </p:sp>
      </p:grpSp>
      <p:grpSp>
        <p:nvGrpSpPr>
          <p:cNvPr id="6158" name="Group 11"/>
          <p:cNvGrpSpPr>
            <a:grpSpLocks/>
          </p:cNvGrpSpPr>
          <p:nvPr/>
        </p:nvGrpSpPr>
        <p:grpSpPr bwMode="auto">
          <a:xfrm>
            <a:off x="684213" y="1844675"/>
            <a:ext cx="2232025" cy="1152525"/>
            <a:chOff x="1547664" y="4869160"/>
            <a:chExt cx="2232248" cy="1152128"/>
          </a:xfrm>
        </p:grpSpPr>
        <p:pic>
          <p:nvPicPr>
            <p:cNvPr id="6164" name="Picture 2"/>
            <p:cNvPicPr>
              <a:picLocks noChangeAspect="1" noChangeArrowheads="1"/>
            </p:cNvPicPr>
            <p:nvPr/>
          </p:nvPicPr>
          <p:blipFill>
            <a:blip r:embed="rId2">
              <a:extLst>
                <a:ext uri="{28A0092B-C50C-407E-A947-70E740481C1C}">
                  <a14:useLocalDpi xmlns:a14="http://schemas.microsoft.com/office/drawing/2010/main" val="0"/>
                </a:ext>
              </a:extLst>
            </a:blip>
            <a:srcRect l="29970" t="67113" r="57985" b="12677"/>
            <a:stretch>
              <a:fillRect/>
            </a:stretch>
          </p:blipFill>
          <p:spPr bwMode="auto">
            <a:xfrm rot="5400000">
              <a:off x="2231740" y="4473116"/>
              <a:ext cx="93610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10"/>
            <p:cNvSpPr txBox="1">
              <a:spLocks noChangeArrowheads="1"/>
            </p:cNvSpPr>
            <p:nvPr/>
          </p:nvSpPr>
          <p:spPr bwMode="auto">
            <a:xfrm>
              <a:off x="1547664" y="4869160"/>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B050"/>
                  </a:solidFill>
                  <a:latin typeface="Comic Sans MS" panose="030F0702030302020204" pitchFamily="66" charset="0"/>
                </a:rPr>
                <a:t>GOING STRONG</a:t>
              </a:r>
            </a:p>
          </p:txBody>
        </p:sp>
      </p:grpSp>
      <p:sp>
        <p:nvSpPr>
          <p:cNvPr id="6159" name="TextBox 14"/>
          <p:cNvSpPr txBox="1">
            <a:spLocks noChangeArrowheads="1"/>
          </p:cNvSpPr>
          <p:nvPr/>
        </p:nvSpPr>
        <p:spPr bwMode="auto">
          <a:xfrm>
            <a:off x="539750" y="476250"/>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Comic Sans MS" panose="030F0702030302020204" pitchFamily="66" charset="0"/>
              </a:rPr>
              <a:t>Progress Criteria</a:t>
            </a:r>
          </a:p>
        </p:txBody>
      </p:sp>
      <p:sp>
        <p:nvSpPr>
          <p:cNvPr id="16" name="Cloud Callout 15"/>
          <p:cNvSpPr/>
          <p:nvPr/>
        </p:nvSpPr>
        <p:spPr>
          <a:xfrm>
            <a:off x="4859338" y="188913"/>
            <a:ext cx="4033837" cy="1368425"/>
          </a:xfrm>
          <a:prstGeom prst="cloudCallout">
            <a:avLst>
              <a:gd name="adj1" fmla="val -71355"/>
              <a:gd name="adj2" fmla="val 46866"/>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GB" dirty="0">
                <a:latin typeface="Comic Sans MS" pitchFamily="66" charset="0"/>
              </a:rPr>
              <a:t>How will you know that you have made progress this lesson?</a:t>
            </a:r>
          </a:p>
        </p:txBody>
      </p:sp>
      <p:sp>
        <p:nvSpPr>
          <p:cNvPr id="6161" name="TextBox 13"/>
          <p:cNvSpPr txBox="1">
            <a:spLocks noChangeArrowheads="1"/>
          </p:cNvSpPr>
          <p:nvPr/>
        </p:nvSpPr>
        <p:spPr bwMode="auto">
          <a:xfrm>
            <a:off x="3325813" y="2178835"/>
            <a:ext cx="4968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dirty="0">
                <a:solidFill>
                  <a:srgbClr val="00B050"/>
                </a:solidFill>
                <a:latin typeface="Comic Sans MS" panose="030F0702030302020204" pitchFamily="66" charset="0"/>
              </a:rPr>
              <a:t>I can use the Mann Whitney U formula to calculate significance</a:t>
            </a:r>
          </a:p>
        </p:txBody>
      </p:sp>
      <p:sp>
        <p:nvSpPr>
          <p:cNvPr id="6162" name="TextBox 14"/>
          <p:cNvSpPr txBox="1">
            <a:spLocks noChangeArrowheads="1"/>
          </p:cNvSpPr>
          <p:nvPr/>
        </p:nvSpPr>
        <p:spPr bwMode="auto">
          <a:xfrm>
            <a:off x="3386138" y="3803650"/>
            <a:ext cx="4968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dirty="0">
                <a:solidFill>
                  <a:srgbClr val="FFC000"/>
                </a:solidFill>
                <a:latin typeface="Comic Sans MS" panose="030F0702030302020204" pitchFamily="66" charset="0"/>
              </a:rPr>
              <a:t>I can explain different non-parametric tests and when to use them.</a:t>
            </a:r>
          </a:p>
        </p:txBody>
      </p:sp>
      <p:sp>
        <p:nvSpPr>
          <p:cNvPr id="6163" name="TextBox 16"/>
          <p:cNvSpPr txBox="1">
            <a:spLocks noChangeArrowheads="1"/>
          </p:cNvSpPr>
          <p:nvPr/>
        </p:nvSpPr>
        <p:spPr bwMode="auto">
          <a:xfrm>
            <a:off x="3325813" y="5154613"/>
            <a:ext cx="4967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dirty="0">
                <a:solidFill>
                  <a:srgbClr val="FF0000"/>
                </a:solidFill>
                <a:latin typeface="Comic Sans MS" panose="030F0702030302020204" pitchFamily="66" charset="0"/>
              </a:rPr>
              <a:t>I can define a parametric test and what they measure.</a:t>
            </a:r>
          </a:p>
        </p:txBody>
      </p:sp>
    </p:spTree>
    <p:extLst>
      <p:ext uri="{BB962C8B-B14F-4D97-AF65-F5344CB8AC3E}">
        <p14:creationId xmlns:p14="http://schemas.microsoft.com/office/powerpoint/2010/main" val="381749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45" t="23400" r="57492" b="52800"/>
          <a:stretch/>
        </p:blipFill>
        <p:spPr>
          <a:xfrm>
            <a:off x="85423" y="3323532"/>
            <a:ext cx="8990979" cy="3057796"/>
          </a:xfrm>
          <a:prstGeom prst="rect">
            <a:avLst/>
          </a:prstGeom>
        </p:spPr>
      </p:pic>
      <p:sp>
        <p:nvSpPr>
          <p:cNvPr id="3" name="Title 2"/>
          <p:cNvSpPr>
            <a:spLocks noGrp="1"/>
          </p:cNvSpPr>
          <p:nvPr>
            <p:ph type="title"/>
          </p:nvPr>
        </p:nvSpPr>
        <p:spPr>
          <a:ln>
            <a:solidFill>
              <a:srgbClr val="FF0000"/>
            </a:solidFill>
          </a:ln>
        </p:spPr>
        <p:txBody>
          <a:bodyPr/>
          <a:lstStyle/>
          <a:p>
            <a:r>
              <a:rPr lang="en-GB" sz="3200" dirty="0">
                <a:latin typeface="Comic Sans MS" panose="030F0702030302020204" pitchFamily="66" charset="0"/>
              </a:rPr>
              <a:t>Statistical tests are classified into two types Parametric and Non-parametric</a:t>
            </a:r>
          </a:p>
        </p:txBody>
      </p:sp>
      <p:sp>
        <p:nvSpPr>
          <p:cNvPr id="4" name="Content Placeholder 3"/>
          <p:cNvSpPr>
            <a:spLocks noGrp="1"/>
          </p:cNvSpPr>
          <p:nvPr>
            <p:ph idx="1"/>
          </p:nvPr>
        </p:nvSpPr>
        <p:spPr>
          <a:xfrm>
            <a:off x="457200" y="1600201"/>
            <a:ext cx="8229600" cy="1540768"/>
          </a:xfrm>
        </p:spPr>
        <p:txBody>
          <a:bodyPr/>
          <a:lstStyle/>
          <a:p>
            <a:r>
              <a:rPr lang="en-GB" sz="2000" dirty="0">
                <a:latin typeface="Comic Sans MS" panose="030F0702030302020204" pitchFamily="66" charset="0"/>
              </a:rPr>
              <a:t>These are just a few of the statistical tests that psychologists use. However, the difference between the types of tests is based on the assumptions about the population and the type of data collated for analysis. </a:t>
            </a:r>
          </a:p>
        </p:txBody>
      </p:sp>
      <p:grpSp>
        <p:nvGrpSpPr>
          <p:cNvPr id="5" name="Group 13"/>
          <p:cNvGrpSpPr>
            <a:grpSpLocks/>
          </p:cNvGrpSpPr>
          <p:nvPr/>
        </p:nvGrpSpPr>
        <p:grpSpPr bwMode="auto">
          <a:xfrm>
            <a:off x="6331455" y="3163417"/>
            <a:ext cx="2374900" cy="1368425"/>
            <a:chOff x="1691680" y="1772816"/>
            <a:chExt cx="2088232" cy="1178788"/>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72382" t="67786" r="15369" b="11330"/>
            <a:stretch>
              <a:fillRect/>
            </a:stretch>
          </p:blipFill>
          <p:spPr bwMode="auto">
            <a:xfrm rot="5400000">
              <a:off x="2290418" y="1462110"/>
              <a:ext cx="8907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1907704" y="1772816"/>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0000"/>
                  </a:solidFill>
                  <a:latin typeface="Comic Sans MS" panose="030F0702030302020204" pitchFamily="66" charset="0"/>
                </a:rPr>
                <a:t>REVVING UP</a:t>
              </a:r>
            </a:p>
          </p:txBody>
        </p:sp>
      </p:grpSp>
    </p:spTree>
    <p:extLst>
      <p:ext uri="{BB962C8B-B14F-4D97-AF65-F5344CB8AC3E}">
        <p14:creationId xmlns:p14="http://schemas.microsoft.com/office/powerpoint/2010/main" val="241061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r>
              <a:rPr lang="en-GB" sz="3600" dirty="0">
                <a:latin typeface="Comic Sans MS" panose="030F0702030302020204" pitchFamily="66" charset="0"/>
              </a:rPr>
              <a:t>Assumptions of parametric tests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sz="2400" dirty="0">
                <a:latin typeface="Comic Sans MS" panose="030F0702030302020204" pitchFamily="66" charset="0"/>
              </a:rPr>
              <a:t>Populations drawn from should be normally distributed.</a:t>
            </a:r>
          </a:p>
          <a:p>
            <a:pPr>
              <a:buFont typeface="Wingdings" panose="05000000000000000000" pitchFamily="2" charset="2"/>
              <a:buChar char="Ø"/>
            </a:pPr>
            <a:r>
              <a:rPr lang="en-GB" sz="2400" dirty="0">
                <a:latin typeface="Comic Sans MS" panose="030F0702030302020204" pitchFamily="66" charset="0"/>
              </a:rPr>
              <a:t>Variances of populations should be approximately equal.</a:t>
            </a:r>
          </a:p>
          <a:p>
            <a:pPr>
              <a:buFont typeface="Wingdings" panose="05000000000000000000" pitchFamily="2" charset="2"/>
              <a:buChar char="Ø"/>
            </a:pPr>
            <a:r>
              <a:rPr lang="en-GB" sz="2400" dirty="0">
                <a:latin typeface="Comic Sans MS" panose="030F0702030302020204" pitchFamily="66" charset="0"/>
              </a:rPr>
              <a:t>Should have at least interval or ratio data.</a:t>
            </a:r>
          </a:p>
          <a:p>
            <a:pPr>
              <a:buFont typeface="Wingdings" panose="05000000000000000000" pitchFamily="2" charset="2"/>
              <a:buChar char="Ø"/>
            </a:pPr>
            <a:r>
              <a:rPr lang="en-GB" sz="2400" dirty="0">
                <a:latin typeface="Comic Sans MS" panose="030F0702030302020204" pitchFamily="66" charset="0"/>
              </a:rPr>
              <a:t>Should be no extreme scores.</a:t>
            </a:r>
          </a:p>
          <a:p>
            <a:pPr>
              <a:buFont typeface="Wingdings" panose="05000000000000000000" pitchFamily="2" charset="2"/>
              <a:buChar char="Ø"/>
            </a:pPr>
            <a:r>
              <a:rPr lang="en-GB" sz="2400" dirty="0">
                <a:latin typeface="Comic Sans MS" panose="030F0702030302020204" pitchFamily="66" charset="0"/>
              </a:rPr>
              <a:t>Remember there is no requirement within the specification to know specific types of parametric tests, how they are used, or any calculations.</a:t>
            </a:r>
          </a:p>
          <a:p>
            <a:pPr marL="0" indent="0">
              <a:buNone/>
            </a:pPr>
            <a:endParaRPr lang="en-GB" dirty="0"/>
          </a:p>
        </p:txBody>
      </p:sp>
      <p:grpSp>
        <p:nvGrpSpPr>
          <p:cNvPr id="11" name="Group 13"/>
          <p:cNvGrpSpPr>
            <a:grpSpLocks/>
          </p:cNvGrpSpPr>
          <p:nvPr/>
        </p:nvGrpSpPr>
        <p:grpSpPr bwMode="auto">
          <a:xfrm>
            <a:off x="6769100" y="5301208"/>
            <a:ext cx="2374900" cy="1368425"/>
            <a:chOff x="1691680" y="1772816"/>
            <a:chExt cx="2088232" cy="1178788"/>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72382" t="67786" r="15369" b="11330"/>
            <a:stretch>
              <a:fillRect/>
            </a:stretch>
          </p:blipFill>
          <p:spPr bwMode="auto">
            <a:xfrm rot="5400000">
              <a:off x="2290418" y="1462110"/>
              <a:ext cx="8907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1907704" y="1772816"/>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0000"/>
                  </a:solidFill>
                  <a:latin typeface="Comic Sans MS" panose="030F0702030302020204" pitchFamily="66" charset="0"/>
                </a:rPr>
                <a:t>REVVING UP</a:t>
              </a:r>
            </a:p>
          </p:txBody>
        </p:sp>
      </p:grpSp>
    </p:spTree>
    <p:extLst>
      <p:ext uri="{BB962C8B-B14F-4D97-AF65-F5344CB8AC3E}">
        <p14:creationId xmlns:p14="http://schemas.microsoft.com/office/powerpoint/2010/main" val="48140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82848" y="980729"/>
            <a:ext cx="8229600" cy="2952328"/>
          </a:xfrm>
        </p:spPr>
        <p:txBody>
          <a:bodyPr/>
          <a:lstStyle/>
          <a:p>
            <a:r>
              <a:rPr lang="en-GB" sz="2400" dirty="0">
                <a:latin typeface="Comic Sans MS" panose="030F0702030302020204" pitchFamily="66" charset="0"/>
              </a:rPr>
              <a:t>There are two types of test data and consequently different types of analysis.</a:t>
            </a:r>
          </a:p>
          <a:p>
            <a:r>
              <a:rPr lang="en-GB" sz="2400" dirty="0">
                <a:latin typeface="Comic Sans MS" panose="030F0702030302020204" pitchFamily="66" charset="0"/>
              </a:rPr>
              <a:t>As the table below shows, parametric data has an underlying normal distribution which allows for more conclusions to be drawn as the shape can be mathematically described. </a:t>
            </a:r>
          </a:p>
          <a:p>
            <a:r>
              <a:rPr lang="en-GB" sz="2400" dirty="0">
                <a:latin typeface="Comic Sans MS" panose="030F0702030302020204" pitchFamily="66" charset="0"/>
              </a:rPr>
              <a:t>Anything else is non-parametric.</a:t>
            </a:r>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707806266"/>
              </p:ext>
            </p:extLst>
          </p:nvPr>
        </p:nvGraphicFramePr>
        <p:xfrm>
          <a:off x="457200" y="4149080"/>
          <a:ext cx="8229600" cy="2433320"/>
        </p:xfrm>
        <a:graphic>
          <a:graphicData uri="http://schemas.openxmlformats.org/drawingml/2006/table">
            <a:tbl>
              <a:tblPr firstRow="1" bandRow="1">
                <a:tableStyleId>{21E4AEA4-8DFA-4A89-87EB-49C32662AFE0}</a:tableStyleId>
              </a:tblPr>
              <a:tblGrid>
                <a:gridCol w="2458616">
                  <a:extLst>
                    <a:ext uri="{9D8B030D-6E8A-4147-A177-3AD203B41FA5}">
                      <a16:colId xmlns:a16="http://schemas.microsoft.com/office/drawing/2014/main" val="1069767299"/>
                    </a:ext>
                  </a:extLst>
                </a:gridCol>
                <a:gridCol w="3027784">
                  <a:extLst>
                    <a:ext uri="{9D8B030D-6E8A-4147-A177-3AD203B41FA5}">
                      <a16:colId xmlns:a16="http://schemas.microsoft.com/office/drawing/2014/main" val="3037901751"/>
                    </a:ext>
                  </a:extLst>
                </a:gridCol>
                <a:gridCol w="2743200">
                  <a:extLst>
                    <a:ext uri="{9D8B030D-6E8A-4147-A177-3AD203B41FA5}">
                      <a16:colId xmlns:a16="http://schemas.microsoft.com/office/drawing/2014/main" val="1713908527"/>
                    </a:ext>
                  </a:extLst>
                </a:gridCol>
              </a:tblGrid>
              <a:tr h="370840">
                <a:tc>
                  <a:txBody>
                    <a:bodyPr/>
                    <a:lstStyle/>
                    <a:p>
                      <a:endParaRPr lang="en-GB" sz="1600" dirty="0">
                        <a:latin typeface="Comic Sans MS" panose="030F0702030302020204" pitchFamily="66" charset="0"/>
                      </a:endParaRPr>
                    </a:p>
                  </a:txBody>
                  <a:tcPr/>
                </a:tc>
                <a:tc>
                  <a:txBody>
                    <a:bodyPr/>
                    <a:lstStyle/>
                    <a:p>
                      <a:pPr algn="ctr"/>
                      <a:r>
                        <a:rPr lang="en-GB" sz="1600" dirty="0">
                          <a:latin typeface="Comic Sans MS" panose="030F0702030302020204" pitchFamily="66" charset="0"/>
                        </a:rPr>
                        <a:t>Parametric</a:t>
                      </a:r>
                    </a:p>
                  </a:txBody>
                  <a:tcPr/>
                </a:tc>
                <a:tc>
                  <a:txBody>
                    <a:bodyPr/>
                    <a:lstStyle/>
                    <a:p>
                      <a:pPr algn="ctr"/>
                      <a:r>
                        <a:rPr lang="en-GB" sz="1600" dirty="0">
                          <a:latin typeface="Comic Sans MS" panose="030F0702030302020204" pitchFamily="66" charset="0"/>
                        </a:rPr>
                        <a:t>Non Parametric</a:t>
                      </a:r>
                    </a:p>
                  </a:txBody>
                  <a:tcPr/>
                </a:tc>
                <a:extLst>
                  <a:ext uri="{0D108BD9-81ED-4DB2-BD59-A6C34878D82A}">
                    <a16:rowId xmlns:a16="http://schemas.microsoft.com/office/drawing/2014/main" val="1621552681"/>
                  </a:ext>
                </a:extLst>
              </a:tr>
              <a:tr h="370840">
                <a:tc>
                  <a:txBody>
                    <a:bodyPr/>
                    <a:lstStyle/>
                    <a:p>
                      <a:r>
                        <a:rPr lang="en-GB" sz="1600" dirty="0">
                          <a:latin typeface="Comic Sans MS" panose="030F0702030302020204" pitchFamily="66" charset="0"/>
                        </a:rPr>
                        <a:t>Assumed distribution</a:t>
                      </a:r>
                    </a:p>
                  </a:txBody>
                  <a:tcPr/>
                </a:tc>
                <a:tc>
                  <a:txBody>
                    <a:bodyPr/>
                    <a:lstStyle/>
                    <a:p>
                      <a:pPr algn="ctr"/>
                      <a:r>
                        <a:rPr lang="en-GB" sz="1600" dirty="0">
                          <a:latin typeface="Comic Sans MS" panose="030F0702030302020204" pitchFamily="66" charset="0"/>
                        </a:rPr>
                        <a:t>Normal</a:t>
                      </a:r>
                    </a:p>
                  </a:txBody>
                  <a:tcPr/>
                </a:tc>
                <a:tc>
                  <a:txBody>
                    <a:bodyPr/>
                    <a:lstStyle/>
                    <a:p>
                      <a:pPr algn="ctr"/>
                      <a:r>
                        <a:rPr lang="en-GB" sz="1600" dirty="0">
                          <a:latin typeface="Comic Sans MS" panose="030F0702030302020204" pitchFamily="66" charset="0"/>
                        </a:rPr>
                        <a:t>Any</a:t>
                      </a:r>
                    </a:p>
                  </a:txBody>
                  <a:tcPr/>
                </a:tc>
                <a:extLst>
                  <a:ext uri="{0D108BD9-81ED-4DB2-BD59-A6C34878D82A}">
                    <a16:rowId xmlns:a16="http://schemas.microsoft.com/office/drawing/2014/main" val="1728969555"/>
                  </a:ext>
                </a:extLst>
              </a:tr>
              <a:tr h="370840">
                <a:tc>
                  <a:txBody>
                    <a:bodyPr/>
                    <a:lstStyle/>
                    <a:p>
                      <a:r>
                        <a:rPr lang="en-GB" sz="1600" dirty="0">
                          <a:latin typeface="Comic Sans MS" panose="030F0702030302020204" pitchFamily="66" charset="0"/>
                        </a:rPr>
                        <a:t>Assumed</a:t>
                      </a:r>
                      <a:r>
                        <a:rPr lang="en-GB" sz="1600" baseline="0" dirty="0">
                          <a:latin typeface="Comic Sans MS" panose="030F0702030302020204" pitchFamily="66" charset="0"/>
                        </a:rPr>
                        <a:t> v</a:t>
                      </a:r>
                      <a:r>
                        <a:rPr lang="en-GB" sz="1600" dirty="0">
                          <a:latin typeface="Comic Sans MS" panose="030F0702030302020204" pitchFamily="66" charset="0"/>
                        </a:rPr>
                        <a:t>ariance</a:t>
                      </a:r>
                    </a:p>
                  </a:txBody>
                  <a:tcPr/>
                </a:tc>
                <a:tc>
                  <a:txBody>
                    <a:bodyPr/>
                    <a:lstStyle/>
                    <a:p>
                      <a:pPr algn="ctr"/>
                      <a:r>
                        <a:rPr lang="en-GB" sz="1600" dirty="0">
                          <a:latin typeface="Comic Sans MS" panose="030F0702030302020204" pitchFamily="66" charset="0"/>
                        </a:rPr>
                        <a:t>Homogeneous</a:t>
                      </a:r>
                    </a:p>
                  </a:txBody>
                  <a:tcPr/>
                </a:tc>
                <a:tc>
                  <a:txBody>
                    <a:bodyPr/>
                    <a:lstStyle/>
                    <a:p>
                      <a:pPr algn="ctr"/>
                      <a:r>
                        <a:rPr lang="en-GB" sz="1600" dirty="0">
                          <a:latin typeface="Comic Sans MS" panose="030F0702030302020204" pitchFamily="66" charset="0"/>
                        </a:rPr>
                        <a:t>Any</a:t>
                      </a:r>
                    </a:p>
                  </a:txBody>
                  <a:tcPr/>
                </a:tc>
                <a:extLst>
                  <a:ext uri="{0D108BD9-81ED-4DB2-BD59-A6C34878D82A}">
                    <a16:rowId xmlns:a16="http://schemas.microsoft.com/office/drawing/2014/main" val="1839690392"/>
                  </a:ext>
                </a:extLst>
              </a:tr>
              <a:tr h="370840">
                <a:tc>
                  <a:txBody>
                    <a:bodyPr/>
                    <a:lstStyle/>
                    <a:p>
                      <a:r>
                        <a:rPr lang="en-GB" sz="1600" dirty="0">
                          <a:latin typeface="Comic Sans MS" panose="030F0702030302020204" pitchFamily="66" charset="0"/>
                        </a:rPr>
                        <a:t>Typical</a:t>
                      </a:r>
                      <a:r>
                        <a:rPr lang="en-GB" sz="1600" baseline="0" dirty="0">
                          <a:latin typeface="Comic Sans MS" panose="030F0702030302020204" pitchFamily="66" charset="0"/>
                        </a:rPr>
                        <a:t> data</a:t>
                      </a:r>
                      <a:endParaRPr lang="en-GB" sz="1600" dirty="0">
                        <a:latin typeface="Comic Sans MS" panose="030F0702030302020204" pitchFamily="66" charset="0"/>
                      </a:endParaRPr>
                    </a:p>
                  </a:txBody>
                  <a:tcPr/>
                </a:tc>
                <a:tc>
                  <a:txBody>
                    <a:bodyPr/>
                    <a:lstStyle/>
                    <a:p>
                      <a:pPr algn="ctr"/>
                      <a:r>
                        <a:rPr lang="en-GB" sz="1600" dirty="0">
                          <a:latin typeface="Comic Sans MS" panose="030F0702030302020204" pitchFamily="66" charset="0"/>
                        </a:rPr>
                        <a:t>Ratio</a:t>
                      </a:r>
                      <a:r>
                        <a:rPr lang="en-GB" sz="1600" baseline="0" dirty="0">
                          <a:latin typeface="Comic Sans MS" panose="030F0702030302020204" pitchFamily="66" charset="0"/>
                        </a:rPr>
                        <a:t> or Interval</a:t>
                      </a:r>
                      <a:endParaRPr lang="en-GB" sz="1600" dirty="0">
                        <a:latin typeface="Comic Sans MS" panose="030F0702030302020204" pitchFamily="66" charset="0"/>
                      </a:endParaRPr>
                    </a:p>
                  </a:txBody>
                  <a:tcPr/>
                </a:tc>
                <a:tc>
                  <a:txBody>
                    <a:bodyPr/>
                    <a:lstStyle/>
                    <a:p>
                      <a:pPr algn="ctr"/>
                      <a:r>
                        <a:rPr lang="en-GB" sz="1600" dirty="0">
                          <a:latin typeface="Comic Sans MS" panose="030F0702030302020204" pitchFamily="66" charset="0"/>
                        </a:rPr>
                        <a:t>Ordinal</a:t>
                      </a:r>
                      <a:r>
                        <a:rPr lang="en-GB" sz="1600" baseline="0" dirty="0">
                          <a:latin typeface="Comic Sans MS" panose="030F0702030302020204" pitchFamily="66" charset="0"/>
                        </a:rPr>
                        <a:t> or nominal</a:t>
                      </a:r>
                      <a:endParaRPr lang="en-GB" sz="1600" dirty="0">
                        <a:latin typeface="Comic Sans MS" panose="030F0702030302020204" pitchFamily="66" charset="0"/>
                      </a:endParaRPr>
                    </a:p>
                  </a:txBody>
                  <a:tcPr/>
                </a:tc>
                <a:extLst>
                  <a:ext uri="{0D108BD9-81ED-4DB2-BD59-A6C34878D82A}">
                    <a16:rowId xmlns:a16="http://schemas.microsoft.com/office/drawing/2014/main" val="1440049097"/>
                  </a:ext>
                </a:extLst>
              </a:tr>
              <a:tr h="370840">
                <a:tc>
                  <a:txBody>
                    <a:bodyPr/>
                    <a:lstStyle/>
                    <a:p>
                      <a:r>
                        <a:rPr lang="en-GB" sz="1600" dirty="0">
                          <a:latin typeface="Comic Sans MS" panose="030F0702030302020204" pitchFamily="66" charset="0"/>
                        </a:rPr>
                        <a:t>Usual central</a:t>
                      </a:r>
                      <a:r>
                        <a:rPr lang="en-GB" sz="1600" baseline="0" dirty="0">
                          <a:latin typeface="Comic Sans MS" panose="030F0702030302020204" pitchFamily="66" charset="0"/>
                        </a:rPr>
                        <a:t> tendency</a:t>
                      </a:r>
                      <a:endParaRPr lang="en-GB" sz="1600" dirty="0">
                        <a:latin typeface="Comic Sans MS" panose="030F0702030302020204" pitchFamily="66" charset="0"/>
                      </a:endParaRPr>
                    </a:p>
                  </a:txBody>
                  <a:tcPr/>
                </a:tc>
                <a:tc>
                  <a:txBody>
                    <a:bodyPr/>
                    <a:lstStyle/>
                    <a:p>
                      <a:pPr algn="ctr"/>
                      <a:r>
                        <a:rPr lang="en-GB" sz="1600" dirty="0">
                          <a:latin typeface="Comic Sans MS" panose="030F0702030302020204" pitchFamily="66" charset="0"/>
                        </a:rPr>
                        <a:t>Mean</a:t>
                      </a:r>
                    </a:p>
                  </a:txBody>
                  <a:tcPr/>
                </a:tc>
                <a:tc>
                  <a:txBody>
                    <a:bodyPr/>
                    <a:lstStyle/>
                    <a:p>
                      <a:pPr algn="ctr"/>
                      <a:r>
                        <a:rPr lang="en-GB" sz="1600" dirty="0">
                          <a:latin typeface="Comic Sans MS" panose="030F0702030302020204" pitchFamily="66" charset="0"/>
                        </a:rPr>
                        <a:t>Median</a:t>
                      </a:r>
                    </a:p>
                  </a:txBody>
                  <a:tcPr/>
                </a:tc>
                <a:extLst>
                  <a:ext uri="{0D108BD9-81ED-4DB2-BD59-A6C34878D82A}">
                    <a16:rowId xmlns:a16="http://schemas.microsoft.com/office/drawing/2014/main" val="2500568764"/>
                  </a:ext>
                </a:extLst>
              </a:tr>
              <a:tr h="370840">
                <a:tc>
                  <a:txBody>
                    <a:bodyPr/>
                    <a:lstStyle/>
                    <a:p>
                      <a:endParaRPr lang="en-GB" sz="1600">
                        <a:latin typeface="Comic Sans MS" panose="030F0702030302020204" pitchFamily="66" charset="0"/>
                      </a:endParaRPr>
                    </a:p>
                  </a:txBody>
                  <a:tcPr/>
                </a:tc>
                <a:tc>
                  <a:txBody>
                    <a:bodyPr/>
                    <a:lstStyle/>
                    <a:p>
                      <a:pPr algn="ctr"/>
                      <a:r>
                        <a:rPr lang="en-GB" sz="1600" dirty="0">
                          <a:latin typeface="Comic Sans MS" panose="030F0702030302020204" pitchFamily="66" charset="0"/>
                        </a:rPr>
                        <a:t>Can draw more conclusions</a:t>
                      </a:r>
                    </a:p>
                  </a:txBody>
                  <a:tcPr/>
                </a:tc>
                <a:tc>
                  <a:txBody>
                    <a:bodyPr/>
                    <a:lstStyle/>
                    <a:p>
                      <a:pPr algn="ctr"/>
                      <a:r>
                        <a:rPr lang="en-GB" sz="1600" dirty="0">
                          <a:latin typeface="Comic Sans MS" panose="030F0702030302020204" pitchFamily="66" charset="0"/>
                        </a:rPr>
                        <a:t>Simplicity</a:t>
                      </a:r>
                      <a:r>
                        <a:rPr lang="en-GB" sz="1600" baseline="0" dirty="0">
                          <a:latin typeface="Comic Sans MS" panose="030F0702030302020204" pitchFamily="66" charset="0"/>
                        </a:rPr>
                        <a:t> – less affected by outliner scores</a:t>
                      </a:r>
                      <a:endParaRPr lang="en-GB" sz="1600" dirty="0">
                        <a:latin typeface="Comic Sans MS" panose="030F0702030302020204" pitchFamily="66" charset="0"/>
                      </a:endParaRPr>
                    </a:p>
                  </a:txBody>
                  <a:tcPr/>
                </a:tc>
                <a:extLst>
                  <a:ext uri="{0D108BD9-81ED-4DB2-BD59-A6C34878D82A}">
                    <a16:rowId xmlns:a16="http://schemas.microsoft.com/office/drawing/2014/main" val="912569574"/>
                  </a:ext>
                </a:extLst>
              </a:tr>
            </a:tbl>
          </a:graphicData>
        </a:graphic>
      </p:graphicFrame>
      <p:grpSp>
        <p:nvGrpSpPr>
          <p:cNvPr id="5" name="Group 13"/>
          <p:cNvGrpSpPr>
            <a:grpSpLocks/>
          </p:cNvGrpSpPr>
          <p:nvPr/>
        </p:nvGrpSpPr>
        <p:grpSpPr bwMode="auto">
          <a:xfrm>
            <a:off x="6876256" y="2947394"/>
            <a:ext cx="2046123" cy="985663"/>
            <a:chOff x="1691680" y="1772816"/>
            <a:chExt cx="2088232" cy="1178788"/>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72382" t="67786" r="15369" b="11330"/>
            <a:stretch>
              <a:fillRect/>
            </a:stretch>
          </p:blipFill>
          <p:spPr bwMode="auto">
            <a:xfrm rot="5400000">
              <a:off x="2290418" y="1462110"/>
              <a:ext cx="8907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1907704" y="1772816"/>
              <a:ext cx="1656184" cy="33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dirty="0">
                  <a:solidFill>
                    <a:srgbClr val="FF0000"/>
                  </a:solidFill>
                  <a:latin typeface="Comic Sans MS" panose="030F0702030302020204" pitchFamily="66" charset="0"/>
                </a:rPr>
                <a:t>REVVING UP</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GB" sz="3200" b="1" dirty="0">
                <a:latin typeface="Comic Sans MS" panose="030F0702030302020204" pitchFamily="66" charset="0"/>
              </a:rPr>
              <a:t>Understanding the use of non-parametric tests</a:t>
            </a:r>
            <a:endParaRPr lang="en-GB" sz="3200"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Non-parametric tests are used for a variety of reasons, including:</a:t>
            </a:r>
          </a:p>
          <a:p>
            <a:pPr lvl="0">
              <a:buFont typeface="Wingdings" panose="05000000000000000000" pitchFamily="2" charset="2"/>
              <a:buChar char="Ø"/>
            </a:pPr>
            <a:r>
              <a:rPr lang="en-GB" dirty="0">
                <a:latin typeface="Comic Sans MS" panose="030F0702030302020204" pitchFamily="66" charset="0"/>
              </a:rPr>
              <a:t>When assumptions of the parametric tests cannot be fulfilled</a:t>
            </a:r>
          </a:p>
          <a:p>
            <a:pPr lvl="0">
              <a:buFont typeface="Wingdings" panose="05000000000000000000" pitchFamily="2" charset="2"/>
              <a:buChar char="Ø"/>
            </a:pPr>
            <a:r>
              <a:rPr lang="en-GB" dirty="0">
                <a:latin typeface="Comic Sans MS" panose="030F0702030302020204" pitchFamily="66" charset="0"/>
              </a:rPr>
              <a:t>When distributions are non-normal</a:t>
            </a:r>
          </a:p>
          <a:p>
            <a:endParaRPr lang="en-GB" dirty="0"/>
          </a:p>
        </p:txBody>
      </p:sp>
      <p:grpSp>
        <p:nvGrpSpPr>
          <p:cNvPr id="4" name="Group 12"/>
          <p:cNvGrpSpPr>
            <a:grpSpLocks/>
          </p:cNvGrpSpPr>
          <p:nvPr/>
        </p:nvGrpSpPr>
        <p:grpSpPr bwMode="auto">
          <a:xfrm>
            <a:off x="6599238" y="5301208"/>
            <a:ext cx="2087562" cy="1223962"/>
            <a:chOff x="1619672" y="3284984"/>
            <a:chExt cx="2088232" cy="1224136"/>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2206" t="67786" r="36678" b="12677"/>
            <a:stretch>
              <a:fillRect/>
            </a:stretch>
          </p:blipFill>
          <p:spPr bwMode="auto">
            <a:xfrm rot="5400000">
              <a:off x="2231740" y="3032956"/>
              <a:ext cx="86409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619672" y="3284984"/>
              <a:ext cx="2016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C000"/>
                  </a:solidFill>
                  <a:latin typeface="Comic Sans MS" panose="030F0702030302020204" pitchFamily="66" charset="0"/>
                </a:rPr>
                <a:t>ACCELERATING</a:t>
              </a:r>
            </a:p>
          </p:txBody>
        </p:sp>
      </p:grpSp>
    </p:spTree>
    <p:extLst>
      <p:ext uri="{BB962C8B-B14F-4D97-AF65-F5344CB8AC3E}">
        <p14:creationId xmlns:p14="http://schemas.microsoft.com/office/powerpoint/2010/main" val="72186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GB" sz="4000" b="1" dirty="0">
                <a:latin typeface="Comic Sans MS" panose="030F0702030302020204" pitchFamily="66" charset="0"/>
              </a:rPr>
              <a:t>Types of non-parametric tests</a:t>
            </a:r>
            <a:endParaRPr lang="en-GB" sz="4000"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sz="1800" dirty="0">
                <a:latin typeface="Comic Sans MS" panose="030F0702030302020204" pitchFamily="66" charset="0"/>
              </a:rPr>
              <a:t>There are a number of non-parametric tests that can be used. These are: </a:t>
            </a:r>
            <a:endParaRPr lang="en-GB" sz="1800" dirty="0">
              <a:latin typeface="Comic Sans MS" panose="030F0702030302020204" pitchFamily="66" charset="0"/>
            </a:endParaRPr>
          </a:p>
          <a:p>
            <a:pPr lvl="0"/>
            <a:r>
              <a:rPr lang="en-US" sz="1800" dirty="0">
                <a:latin typeface="Comic Sans MS" panose="030F0702030302020204" pitchFamily="66" charset="0"/>
              </a:rPr>
              <a:t>Mann-Whitney U Test</a:t>
            </a:r>
            <a:endParaRPr lang="en-GB" sz="1800" dirty="0">
              <a:latin typeface="Comic Sans MS" panose="030F0702030302020204" pitchFamily="66" charset="0"/>
            </a:endParaRPr>
          </a:p>
          <a:p>
            <a:pPr lvl="0"/>
            <a:r>
              <a:rPr lang="en-US" sz="1800" dirty="0">
                <a:latin typeface="Comic Sans MS" panose="030F0702030302020204" pitchFamily="66" charset="0"/>
              </a:rPr>
              <a:t>Wilcoxon Signed Ranks test</a:t>
            </a:r>
            <a:endParaRPr lang="en-GB" sz="1800" dirty="0">
              <a:latin typeface="Comic Sans MS" panose="030F0702030302020204" pitchFamily="66" charset="0"/>
            </a:endParaRPr>
          </a:p>
          <a:p>
            <a:pPr lvl="0"/>
            <a:r>
              <a:rPr lang="en-US" sz="1800" dirty="0">
                <a:latin typeface="Comic Sans MS" panose="030F0702030302020204" pitchFamily="66" charset="0"/>
              </a:rPr>
              <a:t>Chi-Square</a:t>
            </a:r>
            <a:endParaRPr lang="en-GB" sz="1800" dirty="0">
              <a:latin typeface="Comic Sans MS" panose="030F0702030302020204" pitchFamily="66" charset="0"/>
            </a:endParaRPr>
          </a:p>
          <a:p>
            <a:pPr lvl="0"/>
            <a:r>
              <a:rPr lang="en-US" sz="1800" dirty="0">
                <a:latin typeface="Comic Sans MS" panose="030F0702030302020204" pitchFamily="66" charset="0"/>
              </a:rPr>
              <a:t>Binomial Sign Test</a:t>
            </a:r>
            <a:endParaRPr lang="en-GB" sz="1800" dirty="0">
              <a:latin typeface="Comic Sans MS" panose="030F0702030302020204" pitchFamily="66" charset="0"/>
            </a:endParaRPr>
          </a:p>
          <a:p>
            <a:pPr lvl="0"/>
            <a:r>
              <a:rPr lang="en-US" sz="1800" dirty="0">
                <a:latin typeface="Comic Sans MS" panose="030F0702030302020204" pitchFamily="66" charset="0"/>
              </a:rPr>
              <a:t>Spearman’s Rho.</a:t>
            </a:r>
          </a:p>
          <a:p>
            <a:pPr marL="0" indent="0">
              <a:buNone/>
            </a:pPr>
            <a:endParaRPr lang="en-GB" sz="1800" dirty="0">
              <a:latin typeface="Comic Sans MS" panose="030F0702030302020204" pitchFamily="66" charset="0"/>
            </a:endParaRPr>
          </a:p>
          <a:p>
            <a:pPr lvl="0"/>
            <a:r>
              <a:rPr lang="en-US" sz="1600" b="1" u="sng" dirty="0">
                <a:latin typeface="Comic Sans MS" panose="030F0702030302020204" pitchFamily="66" charset="0"/>
              </a:rPr>
              <a:t>Type of Data</a:t>
            </a:r>
            <a:r>
              <a:rPr lang="en-US" sz="1600" dirty="0">
                <a:latin typeface="Comic Sans MS" panose="030F0702030302020204" pitchFamily="66" charset="0"/>
              </a:rPr>
              <a:t> –do the findings from the study use nominal, ordinal or interval data?</a:t>
            </a:r>
            <a:endParaRPr lang="en-GB" sz="1600" dirty="0">
              <a:latin typeface="Comic Sans MS" panose="030F0702030302020204" pitchFamily="66" charset="0"/>
            </a:endParaRPr>
          </a:p>
          <a:p>
            <a:pPr lvl="0"/>
            <a:r>
              <a:rPr lang="en-US" sz="1600" b="1" u="sng" dirty="0">
                <a:latin typeface="Comic Sans MS" panose="030F0702030302020204" pitchFamily="66" charset="0"/>
              </a:rPr>
              <a:t>Experimental Design</a:t>
            </a:r>
            <a:r>
              <a:rPr lang="en-US" sz="1600" dirty="0">
                <a:latin typeface="Comic Sans MS" panose="030F0702030302020204" pitchFamily="66" charset="0"/>
              </a:rPr>
              <a:t> – have you used independent measures or repeated measures design?</a:t>
            </a:r>
            <a:endParaRPr lang="en-GB" sz="1600" dirty="0">
              <a:latin typeface="Comic Sans MS" panose="030F0702030302020204" pitchFamily="66" charset="0"/>
            </a:endParaRPr>
          </a:p>
          <a:p>
            <a:pPr lvl="0"/>
            <a:r>
              <a:rPr lang="en-US" sz="1600" b="1" u="sng" dirty="0">
                <a:latin typeface="Comic Sans MS" panose="030F0702030302020204" pitchFamily="66" charset="0"/>
              </a:rPr>
              <a:t>Differences in conditions </a:t>
            </a:r>
            <a:r>
              <a:rPr lang="en-US" sz="1600" dirty="0">
                <a:latin typeface="Comic Sans MS" panose="030F0702030302020204" pitchFamily="66" charset="0"/>
              </a:rPr>
              <a:t>– are you exploring differences in performance, test scores, between two conditions in your experimental study?</a:t>
            </a:r>
            <a:endParaRPr lang="en-GB" sz="1600" dirty="0">
              <a:latin typeface="Comic Sans MS" panose="030F0702030302020204" pitchFamily="66" charset="0"/>
            </a:endParaRPr>
          </a:p>
          <a:p>
            <a:pPr lvl="0"/>
            <a:r>
              <a:rPr lang="en-US" sz="1600" dirty="0">
                <a:latin typeface="Comic Sans MS" panose="030F0702030302020204" pitchFamily="66" charset="0"/>
              </a:rPr>
              <a:t>Are you </a:t>
            </a:r>
            <a:r>
              <a:rPr lang="en-US" sz="1600" b="1" u="sng" dirty="0">
                <a:latin typeface="Comic Sans MS" panose="030F0702030302020204" pitchFamily="66" charset="0"/>
              </a:rPr>
              <a:t>looking for a relationship</a:t>
            </a:r>
            <a:r>
              <a:rPr lang="en-US" sz="1600" dirty="0">
                <a:latin typeface="Comic Sans MS" panose="030F0702030302020204" pitchFamily="66" charset="0"/>
              </a:rPr>
              <a:t> (or correlation) between the co-variables?</a:t>
            </a:r>
            <a:endParaRPr lang="en-GB" sz="1600" dirty="0">
              <a:latin typeface="Comic Sans MS" panose="030F0702030302020204" pitchFamily="66" charset="0"/>
            </a:endParaRPr>
          </a:p>
          <a:p>
            <a:pPr marL="0" lvl="0" indent="0">
              <a:buNone/>
            </a:pPr>
            <a:endParaRPr lang="en-GB" dirty="0"/>
          </a:p>
          <a:p>
            <a:pPr marL="0" indent="0">
              <a:buNone/>
            </a:pPr>
            <a:endParaRPr lang="en-GB" dirty="0"/>
          </a:p>
        </p:txBody>
      </p:sp>
      <p:grpSp>
        <p:nvGrpSpPr>
          <p:cNvPr id="4" name="Group 12"/>
          <p:cNvGrpSpPr>
            <a:grpSpLocks/>
          </p:cNvGrpSpPr>
          <p:nvPr/>
        </p:nvGrpSpPr>
        <p:grpSpPr bwMode="auto">
          <a:xfrm>
            <a:off x="6444208" y="2348880"/>
            <a:ext cx="2087562" cy="1223962"/>
            <a:chOff x="1619672" y="3284984"/>
            <a:chExt cx="2088232" cy="1224136"/>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2206" t="67786" r="36678" b="12677"/>
            <a:stretch>
              <a:fillRect/>
            </a:stretch>
          </p:blipFill>
          <p:spPr bwMode="auto">
            <a:xfrm rot="5400000">
              <a:off x="2231740" y="3032956"/>
              <a:ext cx="86409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619672" y="3284984"/>
              <a:ext cx="2016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C000"/>
                  </a:solidFill>
                  <a:latin typeface="Comic Sans MS" panose="030F0702030302020204" pitchFamily="66" charset="0"/>
                </a:rPr>
                <a:t>ACCELERATING</a:t>
              </a:r>
            </a:p>
          </p:txBody>
        </p:sp>
      </p:grpSp>
    </p:spTree>
    <p:extLst>
      <p:ext uri="{BB962C8B-B14F-4D97-AF65-F5344CB8AC3E}">
        <p14:creationId xmlns:p14="http://schemas.microsoft.com/office/powerpoint/2010/main" val="2733181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ln>
            <a:solidFill>
              <a:srgbClr val="FFC000"/>
            </a:solidFill>
          </a:ln>
        </p:spPr>
        <p:txBody>
          <a:bodyPr/>
          <a:lstStyle/>
          <a:p>
            <a:r>
              <a:rPr lang="en-GB" sz="3600" dirty="0">
                <a:latin typeface="Comic Sans MS" panose="030F0702030302020204" pitchFamily="66" charset="0"/>
              </a:rPr>
              <a:t>Key terms</a:t>
            </a:r>
          </a:p>
        </p:txBody>
      </p:sp>
      <p:sp>
        <p:nvSpPr>
          <p:cNvPr id="3" name="Content Placeholder 2"/>
          <p:cNvSpPr>
            <a:spLocks noGrp="1"/>
          </p:cNvSpPr>
          <p:nvPr>
            <p:ph idx="1"/>
          </p:nvPr>
        </p:nvSpPr>
        <p:spPr/>
        <p:txBody>
          <a:bodyPr/>
          <a:lstStyle/>
          <a:p>
            <a:pPr marL="0" indent="0">
              <a:buNone/>
            </a:pPr>
            <a:r>
              <a:rPr lang="en-GB" sz="2800" dirty="0">
                <a:latin typeface="Comic Sans MS" panose="030F0702030302020204" pitchFamily="66" charset="0"/>
              </a:rPr>
              <a:t>You will come across when carrying out statistical tests.</a:t>
            </a:r>
          </a:p>
          <a:p>
            <a:r>
              <a:rPr lang="en-GB" sz="2800" b="1" dirty="0">
                <a:latin typeface="Comic Sans MS" panose="030F0702030302020204" pitchFamily="66" charset="0"/>
              </a:rPr>
              <a:t>Observed Value – </a:t>
            </a:r>
            <a:r>
              <a:rPr lang="en-GB" sz="2800" dirty="0">
                <a:latin typeface="Comic Sans MS" panose="030F0702030302020204" pitchFamily="66" charset="0"/>
              </a:rPr>
              <a:t>The number produced after the various steps and calculations for a statistical test have been carried out.</a:t>
            </a:r>
          </a:p>
          <a:p>
            <a:r>
              <a:rPr lang="en-GB" sz="2800" b="1" dirty="0">
                <a:latin typeface="Comic Sans MS" panose="030F0702030302020204" pitchFamily="66" charset="0"/>
              </a:rPr>
              <a:t>Critical Value – </a:t>
            </a:r>
            <a:r>
              <a:rPr lang="en-GB" sz="2800" dirty="0">
                <a:latin typeface="Comic Sans MS" panose="030F0702030302020204" pitchFamily="66" charset="0"/>
              </a:rPr>
              <a:t>A value taken from a statistical test table, which must be reached in order for results to be significant.</a:t>
            </a:r>
            <a:r>
              <a:rPr lang="en-GB" sz="2800" b="1" dirty="0">
                <a:latin typeface="Comic Sans MS" panose="030F0702030302020204" pitchFamily="66" charset="0"/>
              </a:rPr>
              <a:t> </a:t>
            </a:r>
            <a:endParaRPr lang="en-GB" sz="2800" dirty="0">
              <a:latin typeface="Comic Sans MS" panose="030F0702030302020204" pitchFamily="66" charset="0"/>
            </a:endParaRPr>
          </a:p>
        </p:txBody>
      </p:sp>
    </p:spTree>
    <p:extLst>
      <p:ext uri="{BB962C8B-B14F-4D97-AF65-F5344CB8AC3E}">
        <p14:creationId xmlns:p14="http://schemas.microsoft.com/office/powerpoint/2010/main" val="1511037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880</Words>
  <Application>Microsoft Office PowerPoint</Application>
  <PresentationFormat>On-screen Show (4:3)</PresentationFormat>
  <Paragraphs>192</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Wingdings</vt:lpstr>
      <vt:lpstr>Office Theme</vt:lpstr>
      <vt:lpstr>PowerPoint Presentation</vt:lpstr>
      <vt:lpstr>Parametric and non parametric tests</vt:lpstr>
      <vt:lpstr>PowerPoint Presentation</vt:lpstr>
      <vt:lpstr>Statistical tests are classified into two types Parametric and Non-parametric</vt:lpstr>
      <vt:lpstr>Assumptions of parametric tests</vt:lpstr>
      <vt:lpstr>PowerPoint Presentation</vt:lpstr>
      <vt:lpstr>Understanding the use of non-parametric tests</vt:lpstr>
      <vt:lpstr>Types of non-parametric tests</vt:lpstr>
      <vt:lpstr>Key terms</vt:lpstr>
      <vt:lpstr>PowerPoint Presentation</vt:lpstr>
      <vt:lpstr>Tests to analyse the difference of two conditions of an IV: Ordinal or Interval Data. Independent Measures Design: Mann Whitney U Test</vt:lpstr>
      <vt:lpstr>Mann Whitney U</vt:lpstr>
      <vt:lpstr>Rank each score</vt:lpstr>
      <vt:lpstr>PowerPoint Presentation</vt:lpstr>
      <vt:lpstr>PowerPoint Presentation</vt:lpstr>
      <vt:lpstr>Mann Whitney U</vt:lpstr>
      <vt:lpstr>PowerPoint Presentation</vt:lpstr>
    </vt:vector>
  </TitlesOfParts>
  <Company>MESH Computers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Parametric and non parametric tests</dc:title>
  <dc:creator>Julie</dc:creator>
  <cp:lastModifiedBy>Suzanna Renew</cp:lastModifiedBy>
  <cp:revision>37</cp:revision>
  <cp:lastPrinted>2016-05-24T21:16:41Z</cp:lastPrinted>
  <dcterms:created xsi:type="dcterms:W3CDTF">2010-05-18T20:20:05Z</dcterms:created>
  <dcterms:modified xsi:type="dcterms:W3CDTF">2016-06-24T11:21:31Z</dcterms:modified>
</cp:coreProperties>
</file>