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80" r:id="rId5"/>
    <p:sldId id="281" r:id="rId6"/>
    <p:sldId id="259" r:id="rId7"/>
    <p:sldId id="260" r:id="rId8"/>
    <p:sldId id="261" r:id="rId9"/>
    <p:sldId id="262" r:id="rId10"/>
    <p:sldId id="263" r:id="rId11"/>
    <p:sldId id="264" r:id="rId12"/>
    <p:sldId id="265" r:id="rId13"/>
    <p:sldId id="266" r:id="rId14"/>
    <p:sldId id="267" r:id="rId15"/>
    <p:sldId id="273" r:id="rId16"/>
    <p:sldId id="275" r:id="rId17"/>
    <p:sldId id="276" r:id="rId18"/>
    <p:sldId id="277" r:id="rId19"/>
    <p:sldId id="282" r:id="rId20"/>
    <p:sldId id="270" r:id="rId21"/>
    <p:sldId id="283" r:id="rId22"/>
    <p:sldId id="284" r:id="rId23"/>
    <p:sldId id="285" r:id="rId24"/>
    <p:sldId id="286"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1335" autoAdjust="0"/>
  </p:normalViewPr>
  <p:slideViewPr>
    <p:cSldViewPr snapToGrid="0">
      <p:cViewPr varScale="1">
        <p:scale>
          <a:sx n="104" d="100"/>
          <a:sy n="104" d="100"/>
        </p:scale>
        <p:origin x="202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49464-907F-4FD4-8788-AD2B5E64EC59}" type="datetimeFigureOut">
              <a:rPr lang="en-GB" smtClean="0"/>
              <a:t>30/03/2016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D2EC2-3EB6-4645-9A02-E9A224A52E45}" type="slidenum">
              <a:rPr lang="en-GB" smtClean="0"/>
              <a:t>‹#›</a:t>
            </a:fld>
            <a:endParaRPr lang="en-GB"/>
          </a:p>
        </p:txBody>
      </p:sp>
    </p:spTree>
    <p:extLst>
      <p:ext uri="{BB962C8B-B14F-4D97-AF65-F5344CB8AC3E}">
        <p14:creationId xmlns:p14="http://schemas.microsoft.com/office/powerpoint/2010/main" val="52155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a:t>
            </a:r>
          </a:p>
        </p:txBody>
      </p:sp>
      <p:sp>
        <p:nvSpPr>
          <p:cNvPr id="4" name="Slide Number Placeholder 3"/>
          <p:cNvSpPr>
            <a:spLocks noGrp="1"/>
          </p:cNvSpPr>
          <p:nvPr>
            <p:ph type="sldNum" sz="quarter" idx="10"/>
          </p:nvPr>
        </p:nvSpPr>
        <p:spPr/>
        <p:txBody>
          <a:bodyPr/>
          <a:lstStyle/>
          <a:p>
            <a:fld id="{8A3D2EC2-3EB6-4645-9A02-E9A224A52E45}" type="slidenum">
              <a:rPr lang="en-GB" smtClean="0"/>
              <a:t>9</a:t>
            </a:fld>
            <a:endParaRPr lang="en-GB"/>
          </a:p>
        </p:txBody>
      </p:sp>
    </p:spTree>
    <p:extLst>
      <p:ext uri="{BB962C8B-B14F-4D97-AF65-F5344CB8AC3E}">
        <p14:creationId xmlns:p14="http://schemas.microsoft.com/office/powerpoint/2010/main" val="206014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A9587C-1890-4669-B18D-8B0B8C132C12}"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13645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9587C-1890-4669-B18D-8B0B8C132C12}"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144765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9587C-1890-4669-B18D-8B0B8C132C12}"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190327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9587C-1890-4669-B18D-8B0B8C132C12}"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153337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9587C-1890-4669-B18D-8B0B8C132C12}"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315922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A9587C-1890-4669-B18D-8B0B8C132C12}"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266151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A9587C-1890-4669-B18D-8B0B8C132C12}" type="datetimeFigureOut">
              <a:rPr lang="en-GB" smtClean="0"/>
              <a:t>30/03/2016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389666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A9587C-1890-4669-B18D-8B0B8C132C12}" type="datetimeFigureOut">
              <a:rPr lang="en-GB" smtClean="0"/>
              <a:t>30/03/2016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284970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9587C-1890-4669-B18D-8B0B8C132C12}" type="datetimeFigureOut">
              <a:rPr lang="en-GB" smtClean="0"/>
              <a:t>30/03/2016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132675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A9587C-1890-4669-B18D-8B0B8C132C12}"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372892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A9587C-1890-4669-B18D-8B0B8C132C12}"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26F4E-20A6-4440-A0AA-95C342D8767A}" type="slidenum">
              <a:rPr lang="en-GB" smtClean="0"/>
              <a:t>‹#›</a:t>
            </a:fld>
            <a:endParaRPr lang="en-GB"/>
          </a:p>
        </p:txBody>
      </p:sp>
    </p:spTree>
    <p:extLst>
      <p:ext uri="{BB962C8B-B14F-4D97-AF65-F5344CB8AC3E}">
        <p14:creationId xmlns:p14="http://schemas.microsoft.com/office/powerpoint/2010/main" val="324112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9587C-1890-4669-B18D-8B0B8C132C12}" type="datetimeFigureOut">
              <a:rPr lang="en-GB" smtClean="0"/>
              <a:t>30/03/2016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26F4E-20A6-4440-A0AA-95C342D8767A}" type="slidenum">
              <a:rPr lang="en-GB" smtClean="0"/>
              <a:t>‹#›</a:t>
            </a:fld>
            <a:endParaRPr lang="en-GB"/>
          </a:p>
        </p:txBody>
      </p:sp>
    </p:spTree>
    <p:extLst>
      <p:ext uri="{BB962C8B-B14F-4D97-AF65-F5344CB8AC3E}">
        <p14:creationId xmlns:p14="http://schemas.microsoft.com/office/powerpoint/2010/main" val="2599678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frm=1&amp;source=images&amp;cd=&amp;cad=rja&amp;docid=Gb8ClOiWaOWaWM&amp;tbnid=rA-Vqfd8evu1IM:&amp;ved=0CAUQjRw&amp;url=http://www.ccsr.ac.uk/methods/projects/posters/benchmarking.shtml&amp;ei=ToYvUoevMIWc0QW01IDAAw&amp;psig=AFQjCNEfqlBm4q3i14397_CHwWSRdZcIwg&amp;ust=1378932673818977"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7235" y="968991"/>
            <a:ext cx="7886700" cy="3698543"/>
          </a:xfrm>
        </p:spPr>
        <p:txBody>
          <a:bodyPr>
            <a:normAutofit fontScale="90000"/>
          </a:bodyPr>
          <a:lstStyle/>
          <a:p>
            <a:pPr algn="ctr"/>
            <a:r>
              <a:rPr lang="en-GB" dirty="0">
                <a:latin typeface="Comic Sans MS" panose="030F0702030302020204" pitchFamily="66" charset="0"/>
              </a:rPr>
              <a:t>What are the key elements of maths that you need to focus on?</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Use red pens to correct your maths exam.</a:t>
            </a:r>
          </a:p>
        </p:txBody>
      </p:sp>
    </p:spTree>
    <p:extLst>
      <p:ext uri="{BB962C8B-B14F-4D97-AF65-F5344CB8AC3E}">
        <p14:creationId xmlns:p14="http://schemas.microsoft.com/office/powerpoint/2010/main" val="96189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US" dirty="0">
                <a:latin typeface="Comic Sans MS" panose="030F0702030302020204" pitchFamily="66" charset="0"/>
              </a:rPr>
              <a:t>IV and conditions</a:t>
            </a:r>
          </a:p>
        </p:txBody>
      </p:sp>
      <p:sp>
        <p:nvSpPr>
          <p:cNvPr id="3" name="Content Placeholder 2"/>
          <p:cNvSpPr>
            <a:spLocks noGrp="1"/>
          </p:cNvSpPr>
          <p:nvPr>
            <p:ph idx="1"/>
          </p:nvPr>
        </p:nvSpPr>
        <p:spPr/>
        <p:txBody>
          <a:bodyPr>
            <a:normAutofit/>
          </a:bodyPr>
          <a:lstStyle/>
          <a:p>
            <a:r>
              <a:rPr lang="en-US" sz="2400" dirty="0">
                <a:latin typeface="Comic Sans MS" panose="030F0702030302020204" pitchFamily="66" charset="0"/>
              </a:rPr>
              <a:t>Manipulating an IV means that you will have at least two conditions of the IV, in order to be able to measure its impact on the DV</a:t>
            </a:r>
          </a:p>
          <a:p>
            <a:r>
              <a:rPr lang="en-US" sz="2400" dirty="0">
                <a:latin typeface="Comic Sans MS" panose="030F0702030302020204" pitchFamily="66" charset="0"/>
              </a:rPr>
              <a:t>For example: </a:t>
            </a:r>
          </a:p>
          <a:p>
            <a:pPr marL="0" indent="0">
              <a:buNone/>
            </a:pPr>
            <a:r>
              <a:rPr lang="en-US" sz="2400" b="1" dirty="0">
                <a:latin typeface="Comic Sans MS" panose="030F0702030302020204" pitchFamily="66" charset="0"/>
              </a:rPr>
              <a:t>Aim: do colors impact memory?</a:t>
            </a:r>
          </a:p>
          <a:p>
            <a:pPr marL="0" indent="0">
              <a:buNone/>
            </a:pPr>
            <a:r>
              <a:rPr lang="en-US" sz="2400" dirty="0">
                <a:latin typeface="Comic Sans MS" panose="030F0702030302020204" pitchFamily="66" charset="0"/>
              </a:rPr>
              <a:t>IV: </a:t>
            </a:r>
            <a:r>
              <a:rPr lang="en-US" sz="2400" dirty="0" err="1">
                <a:latin typeface="Comic Sans MS" panose="030F0702030302020204" pitchFamily="66" charset="0"/>
              </a:rPr>
              <a:t>colour</a:t>
            </a:r>
            <a:r>
              <a:rPr lang="en-US" sz="2400" dirty="0">
                <a:latin typeface="Comic Sans MS" panose="030F0702030302020204" pitchFamily="66" charset="0"/>
              </a:rPr>
              <a:t> of paper on which words to recall are printed</a:t>
            </a:r>
          </a:p>
          <a:p>
            <a:pPr marL="0" indent="0">
              <a:buNone/>
            </a:pPr>
            <a:r>
              <a:rPr lang="en-US" sz="2400" dirty="0">
                <a:latin typeface="Comic Sans MS" panose="030F0702030302020204" pitchFamily="66" charset="0"/>
              </a:rPr>
              <a:t>Conditions: each </a:t>
            </a:r>
            <a:r>
              <a:rPr lang="en-US" sz="2400" dirty="0" err="1">
                <a:latin typeface="Comic Sans MS" panose="030F0702030302020204" pitchFamily="66" charset="0"/>
              </a:rPr>
              <a:t>colour</a:t>
            </a:r>
            <a:r>
              <a:rPr lang="en-US" sz="2400" dirty="0">
                <a:latin typeface="Comic Sans MS" panose="030F0702030302020204" pitchFamily="66" charset="0"/>
              </a:rPr>
              <a:t> is a condition; at least 2 are needed</a:t>
            </a:r>
          </a:p>
        </p:txBody>
      </p:sp>
      <p:grpSp>
        <p:nvGrpSpPr>
          <p:cNvPr id="4" name="Group 12"/>
          <p:cNvGrpSpPr>
            <a:grpSpLocks/>
          </p:cNvGrpSpPr>
          <p:nvPr/>
        </p:nvGrpSpPr>
        <p:grpSpPr bwMode="auto">
          <a:xfrm>
            <a:off x="6920327" y="5364490"/>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98008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US" dirty="0">
                <a:latin typeface="Comic Sans MS" panose="030F0702030302020204" pitchFamily="66" charset="0"/>
              </a:rPr>
              <a:t>Dependent Variable (DV)</a:t>
            </a:r>
          </a:p>
        </p:txBody>
      </p:sp>
      <p:sp>
        <p:nvSpPr>
          <p:cNvPr id="3" name="Content Placeholder 2"/>
          <p:cNvSpPr>
            <a:spLocks noGrp="1"/>
          </p:cNvSpPr>
          <p:nvPr>
            <p:ph idx="1"/>
          </p:nvPr>
        </p:nvSpPr>
        <p:spPr/>
        <p:txBody>
          <a:bodyPr/>
          <a:lstStyle/>
          <a:p>
            <a:r>
              <a:rPr lang="en-US" dirty="0">
                <a:latin typeface="Comic Sans MS" panose="030F0702030302020204" pitchFamily="66" charset="0"/>
              </a:rPr>
              <a:t>The DV is the variable that is affected by the IV</a:t>
            </a:r>
          </a:p>
          <a:p>
            <a:r>
              <a:rPr lang="en-US" dirty="0">
                <a:latin typeface="Comic Sans MS" panose="030F0702030302020204" pitchFamily="66" charset="0"/>
              </a:rPr>
              <a:t>It must be </a:t>
            </a:r>
            <a:r>
              <a:rPr lang="en-US" u="sng" dirty="0">
                <a:latin typeface="Comic Sans MS" panose="030F0702030302020204" pitchFamily="66" charset="0"/>
              </a:rPr>
              <a:t>measurable </a:t>
            </a:r>
            <a:r>
              <a:rPr lang="en-US" dirty="0">
                <a:latin typeface="Comic Sans MS" panose="030F0702030302020204" pitchFamily="66" charset="0"/>
              </a:rPr>
              <a:t>for an experiment to be valid</a:t>
            </a:r>
            <a:endParaRPr lang="en-US" u="sng" dirty="0">
              <a:latin typeface="Comic Sans MS" panose="030F0702030302020204" pitchFamily="66" charset="0"/>
            </a:endParaRPr>
          </a:p>
        </p:txBody>
      </p:sp>
      <p:grpSp>
        <p:nvGrpSpPr>
          <p:cNvPr id="4" name="Group 12"/>
          <p:cNvGrpSpPr>
            <a:grpSpLocks/>
          </p:cNvGrpSpPr>
          <p:nvPr/>
        </p:nvGrpSpPr>
        <p:grpSpPr bwMode="auto">
          <a:xfrm>
            <a:off x="6811145" y="5198935"/>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188416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US" dirty="0">
                <a:latin typeface="Comic Sans MS" panose="030F0702030302020204" pitchFamily="66" charset="0"/>
              </a:rPr>
              <a:t>Operationalization</a:t>
            </a:r>
          </a:p>
        </p:txBody>
      </p:sp>
      <p:sp>
        <p:nvSpPr>
          <p:cNvPr id="3" name="Content Placeholder 2"/>
          <p:cNvSpPr>
            <a:spLocks noGrp="1"/>
          </p:cNvSpPr>
          <p:nvPr>
            <p:ph idx="1"/>
          </p:nvPr>
        </p:nvSpPr>
        <p:spPr/>
        <p:txBody>
          <a:bodyPr/>
          <a:lstStyle/>
          <a:p>
            <a:r>
              <a:rPr lang="en-US" dirty="0">
                <a:latin typeface="Comic Sans MS" panose="030F0702030302020204" pitchFamily="66" charset="0"/>
              </a:rPr>
              <a:t>You should </a:t>
            </a:r>
            <a:r>
              <a:rPr lang="en-US" u="sng" dirty="0">
                <a:latin typeface="Comic Sans MS" panose="030F0702030302020204" pitchFamily="66" charset="0"/>
              </a:rPr>
              <a:t>operationalize</a:t>
            </a:r>
            <a:r>
              <a:rPr lang="en-US" dirty="0">
                <a:latin typeface="Comic Sans MS" panose="030F0702030302020204" pitchFamily="66" charset="0"/>
              </a:rPr>
              <a:t> both your IV and your DV</a:t>
            </a:r>
          </a:p>
          <a:p>
            <a:r>
              <a:rPr lang="en-US" dirty="0">
                <a:latin typeface="Comic Sans MS" panose="030F0702030302020204" pitchFamily="66" charset="0"/>
              </a:rPr>
              <a:t>For the IV, it means that you should find a way to </a:t>
            </a:r>
            <a:r>
              <a:rPr lang="en-US" u="sng" dirty="0">
                <a:latin typeface="Comic Sans MS" panose="030F0702030302020204" pitchFamily="66" charset="0"/>
              </a:rPr>
              <a:t>manipulate it.</a:t>
            </a:r>
          </a:p>
          <a:p>
            <a:r>
              <a:rPr lang="en-US" dirty="0">
                <a:latin typeface="Comic Sans MS" panose="030F0702030302020204" pitchFamily="66" charset="0"/>
              </a:rPr>
              <a:t>For the DV, it means that you should find a way to </a:t>
            </a:r>
            <a:r>
              <a:rPr lang="en-US" u="sng" dirty="0">
                <a:latin typeface="Comic Sans MS" panose="030F0702030302020204" pitchFamily="66" charset="0"/>
              </a:rPr>
              <a:t>make it measurable.</a:t>
            </a:r>
          </a:p>
        </p:txBody>
      </p:sp>
      <p:grpSp>
        <p:nvGrpSpPr>
          <p:cNvPr id="4" name="Group 12"/>
          <p:cNvGrpSpPr>
            <a:grpSpLocks/>
          </p:cNvGrpSpPr>
          <p:nvPr/>
        </p:nvGrpSpPr>
        <p:grpSpPr bwMode="auto">
          <a:xfrm>
            <a:off x="6838441" y="5253526"/>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71119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US" dirty="0">
                <a:latin typeface="Comic Sans MS" panose="030F0702030302020204" pitchFamily="66" charset="0"/>
              </a:rPr>
              <a:t>Exercise:</a:t>
            </a:r>
            <a:br>
              <a:rPr lang="en-US" dirty="0">
                <a:latin typeface="Comic Sans MS" panose="030F0702030302020204" pitchFamily="66" charset="0"/>
              </a:rPr>
            </a:br>
            <a:r>
              <a:rPr lang="en-US" sz="3000" dirty="0">
                <a:latin typeface="Comic Sans MS" panose="030F0702030302020204" pitchFamily="66" charset="0"/>
              </a:rPr>
              <a:t>Operationalize the IV and DV</a:t>
            </a:r>
          </a:p>
        </p:txBody>
      </p:sp>
      <p:sp>
        <p:nvSpPr>
          <p:cNvPr id="3" name="Content Placeholder 2"/>
          <p:cNvSpPr>
            <a:spLocks noGrp="1"/>
          </p:cNvSpPr>
          <p:nvPr>
            <p:ph idx="1"/>
          </p:nvPr>
        </p:nvSpPr>
        <p:spPr>
          <a:xfrm>
            <a:off x="628651" y="2566633"/>
            <a:ext cx="7989911" cy="2909006"/>
          </a:xfrm>
        </p:spPr>
        <p:txBody>
          <a:bodyPr>
            <a:normAutofit fontScale="92500" lnSpcReduction="20000"/>
          </a:bodyPr>
          <a:lstStyle/>
          <a:p>
            <a:pPr marL="0" indent="0">
              <a:buNone/>
            </a:pPr>
            <a:r>
              <a:rPr lang="en-US" dirty="0">
                <a:latin typeface="Comic Sans MS" panose="030F0702030302020204" pitchFamily="66" charset="0"/>
              </a:rPr>
              <a:t>Aim of the study: Does eating a substantial breakfast affect students’ memory?</a:t>
            </a:r>
          </a:p>
          <a:p>
            <a:pPr marL="0" indent="0">
              <a:buNone/>
            </a:pPr>
            <a:endParaRPr lang="en-US" dirty="0">
              <a:latin typeface="Comic Sans MS" panose="030F0702030302020204" pitchFamily="66" charset="0"/>
            </a:endParaRPr>
          </a:p>
          <a:p>
            <a:pPr>
              <a:buFont typeface="Arial"/>
              <a:buChar char="•"/>
            </a:pPr>
            <a:r>
              <a:rPr lang="en-US" dirty="0">
                <a:latin typeface="Comic Sans MS" panose="030F0702030302020204" pitchFamily="66" charset="0"/>
              </a:rPr>
              <a:t>IV:</a:t>
            </a:r>
          </a:p>
          <a:p>
            <a:pPr>
              <a:buFont typeface="Arial"/>
              <a:buChar char="•"/>
            </a:pPr>
            <a:r>
              <a:rPr lang="en-US" dirty="0">
                <a:latin typeface="Comic Sans MS" panose="030F0702030302020204" pitchFamily="66" charset="0"/>
              </a:rPr>
              <a:t>Conditions of the IV:</a:t>
            </a:r>
          </a:p>
          <a:p>
            <a:pPr>
              <a:buFont typeface="Arial"/>
              <a:buChar char="•"/>
            </a:pPr>
            <a:r>
              <a:rPr lang="en-US" dirty="0">
                <a:latin typeface="Comic Sans MS" panose="030F0702030302020204" pitchFamily="66" charset="0"/>
              </a:rPr>
              <a:t>DV:</a:t>
            </a:r>
          </a:p>
          <a:p>
            <a:pPr>
              <a:buFont typeface="Arial"/>
              <a:buChar char="•"/>
            </a:pPr>
            <a:r>
              <a:rPr lang="en-US" dirty="0">
                <a:latin typeface="Comic Sans MS" panose="030F0702030302020204" pitchFamily="66" charset="0"/>
              </a:rPr>
              <a:t>Measurement of the DV:</a:t>
            </a:r>
          </a:p>
        </p:txBody>
      </p:sp>
      <p:grpSp>
        <p:nvGrpSpPr>
          <p:cNvPr id="4" name="Group 12"/>
          <p:cNvGrpSpPr>
            <a:grpSpLocks/>
          </p:cNvGrpSpPr>
          <p:nvPr/>
        </p:nvGrpSpPr>
        <p:grpSpPr bwMode="auto">
          <a:xfrm>
            <a:off x="6811145" y="5294469"/>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397910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US" dirty="0">
                <a:latin typeface="Comic Sans MS" panose="030F0702030302020204" pitchFamily="66" charset="0"/>
              </a:rPr>
              <a:t>Exercise:</a:t>
            </a:r>
            <a:br>
              <a:rPr lang="en-US" dirty="0">
                <a:latin typeface="Comic Sans MS" panose="030F0702030302020204" pitchFamily="66" charset="0"/>
              </a:rPr>
            </a:br>
            <a:r>
              <a:rPr lang="en-US" sz="3000" dirty="0">
                <a:latin typeface="Comic Sans MS" panose="030F0702030302020204" pitchFamily="66" charset="0"/>
              </a:rPr>
              <a:t>Operationalize the IV and DV</a:t>
            </a:r>
          </a:p>
        </p:txBody>
      </p:sp>
      <p:sp>
        <p:nvSpPr>
          <p:cNvPr id="3" name="Content Placeholder 2"/>
          <p:cNvSpPr>
            <a:spLocks noGrp="1"/>
          </p:cNvSpPr>
          <p:nvPr>
            <p:ph idx="1"/>
          </p:nvPr>
        </p:nvSpPr>
        <p:spPr>
          <a:xfrm>
            <a:off x="570221" y="2607301"/>
            <a:ext cx="8003558" cy="3108722"/>
          </a:xfrm>
        </p:spPr>
        <p:txBody>
          <a:bodyPr>
            <a:normAutofit fontScale="92500" lnSpcReduction="10000"/>
          </a:bodyPr>
          <a:lstStyle/>
          <a:p>
            <a:pPr marL="0" indent="0">
              <a:buNone/>
            </a:pPr>
            <a:r>
              <a:rPr lang="en-US" dirty="0">
                <a:latin typeface="Comic Sans MS" panose="030F0702030302020204" pitchFamily="66" charset="0"/>
              </a:rPr>
              <a:t>Aim of the study: Do different types of music affect people’s IQ?</a:t>
            </a:r>
          </a:p>
          <a:p>
            <a:pPr marL="0" indent="0">
              <a:buNone/>
            </a:pPr>
            <a:endParaRPr lang="en-US" dirty="0">
              <a:latin typeface="Comic Sans MS" panose="030F0702030302020204" pitchFamily="66" charset="0"/>
            </a:endParaRPr>
          </a:p>
          <a:p>
            <a:pPr>
              <a:buFont typeface="Arial"/>
              <a:buChar char="•"/>
            </a:pPr>
            <a:r>
              <a:rPr lang="en-US" dirty="0">
                <a:latin typeface="Comic Sans MS" panose="030F0702030302020204" pitchFamily="66" charset="0"/>
              </a:rPr>
              <a:t>IV:</a:t>
            </a:r>
          </a:p>
          <a:p>
            <a:pPr>
              <a:buFont typeface="Arial"/>
              <a:buChar char="•"/>
            </a:pPr>
            <a:r>
              <a:rPr lang="en-US" dirty="0">
                <a:latin typeface="Comic Sans MS" panose="030F0702030302020204" pitchFamily="66" charset="0"/>
              </a:rPr>
              <a:t>Conditions of the IV:</a:t>
            </a:r>
          </a:p>
          <a:p>
            <a:pPr>
              <a:buFont typeface="Arial"/>
              <a:buChar char="•"/>
            </a:pPr>
            <a:r>
              <a:rPr lang="en-US" dirty="0">
                <a:latin typeface="Comic Sans MS" panose="030F0702030302020204" pitchFamily="66" charset="0"/>
              </a:rPr>
              <a:t>DV:</a:t>
            </a:r>
          </a:p>
          <a:p>
            <a:pPr>
              <a:buFont typeface="Arial"/>
              <a:buChar char="•"/>
            </a:pPr>
            <a:r>
              <a:rPr lang="en-US" dirty="0">
                <a:latin typeface="Comic Sans MS" panose="030F0702030302020204" pitchFamily="66" charset="0"/>
              </a:rPr>
              <a:t>Measurement of the DV:</a:t>
            </a:r>
          </a:p>
        </p:txBody>
      </p:sp>
      <p:grpSp>
        <p:nvGrpSpPr>
          <p:cNvPr id="4" name="Group 12"/>
          <p:cNvGrpSpPr>
            <a:grpSpLocks/>
          </p:cNvGrpSpPr>
          <p:nvPr/>
        </p:nvGrpSpPr>
        <p:grpSpPr bwMode="auto">
          <a:xfrm>
            <a:off x="6852089" y="5253525"/>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131594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3239"/>
            <a:ext cx="7886700" cy="1325563"/>
          </a:xfrm>
          <a:ln>
            <a:solidFill>
              <a:srgbClr val="00B050"/>
            </a:solidFill>
          </a:ln>
        </p:spPr>
        <p:txBody>
          <a:bodyPr/>
          <a:lstStyle/>
          <a:p>
            <a:r>
              <a:rPr lang="en-US" dirty="0">
                <a:latin typeface="Comic Sans MS" panose="030F0702030302020204" pitchFamily="66" charset="0"/>
              </a:rPr>
              <a:t>Control</a:t>
            </a:r>
          </a:p>
        </p:txBody>
      </p:sp>
      <p:sp>
        <p:nvSpPr>
          <p:cNvPr id="3" name="Content Placeholder 2"/>
          <p:cNvSpPr>
            <a:spLocks noGrp="1"/>
          </p:cNvSpPr>
          <p:nvPr>
            <p:ph idx="1"/>
          </p:nvPr>
        </p:nvSpPr>
        <p:spPr/>
        <p:txBody>
          <a:bodyPr>
            <a:normAutofit/>
          </a:bodyPr>
          <a:lstStyle/>
          <a:p>
            <a:r>
              <a:rPr lang="en-US" sz="2000" dirty="0">
                <a:latin typeface="Comic Sans MS" panose="030F0702030302020204" pitchFamily="66" charset="0"/>
              </a:rPr>
              <a:t>The groups that are beings experimented on are called </a:t>
            </a:r>
            <a:r>
              <a:rPr lang="en-US" sz="2000" u="sng" dirty="0">
                <a:latin typeface="Comic Sans MS" panose="030F0702030302020204" pitchFamily="66" charset="0"/>
              </a:rPr>
              <a:t>experimental groups</a:t>
            </a:r>
            <a:r>
              <a:rPr lang="en-US" sz="2000" dirty="0">
                <a:latin typeface="Comic Sans MS" panose="030F0702030302020204" pitchFamily="66" charset="0"/>
              </a:rPr>
              <a:t>. In the case of repeated measures, when the sample is being experimented on, we talk about </a:t>
            </a:r>
            <a:r>
              <a:rPr lang="en-US" sz="2000" u="sng" dirty="0">
                <a:latin typeface="Comic Sans MS" panose="030F0702030302020204" pitchFamily="66" charset="0"/>
              </a:rPr>
              <a:t>experimental condition</a:t>
            </a:r>
            <a:r>
              <a:rPr lang="en-US" sz="2000" dirty="0">
                <a:latin typeface="Comic Sans MS" panose="030F0702030302020204" pitchFamily="66" charset="0"/>
              </a:rPr>
              <a:t>.</a:t>
            </a:r>
          </a:p>
          <a:p>
            <a:r>
              <a:rPr lang="en-US" sz="2000" dirty="0">
                <a:latin typeface="Comic Sans MS" panose="030F0702030302020204" pitchFamily="66" charset="0"/>
              </a:rPr>
              <a:t>In most experiments, there is also a </a:t>
            </a:r>
            <a:r>
              <a:rPr lang="en-US" sz="2000" u="sng" dirty="0">
                <a:latin typeface="Comic Sans MS" panose="030F0702030302020204" pitchFamily="66" charset="0"/>
              </a:rPr>
              <a:t>control group</a:t>
            </a:r>
            <a:r>
              <a:rPr lang="en-US" sz="2000" dirty="0">
                <a:latin typeface="Comic Sans MS" panose="030F0702030302020204" pitchFamily="66" charset="0"/>
              </a:rPr>
              <a:t> or </a:t>
            </a:r>
            <a:r>
              <a:rPr lang="en-US" sz="2000" u="sng" dirty="0">
                <a:latin typeface="Comic Sans MS" panose="030F0702030302020204" pitchFamily="66" charset="0"/>
              </a:rPr>
              <a:t>control condition</a:t>
            </a:r>
            <a:r>
              <a:rPr lang="en-US" sz="2000" dirty="0">
                <a:latin typeface="Comic Sans MS" panose="030F0702030302020204" pitchFamily="66" charset="0"/>
              </a:rPr>
              <a:t> to test what happens, for instance, when the same task is performed in a fairly natural situation.</a:t>
            </a:r>
          </a:p>
        </p:txBody>
      </p:sp>
      <p:pic>
        <p:nvPicPr>
          <p:cNvPr id="4" name="Content Placeholder 3"/>
          <p:cNvPicPr>
            <a:picLocks noChangeAspect="1"/>
          </p:cNvPicPr>
          <p:nvPr/>
        </p:nvPicPr>
        <p:blipFill>
          <a:blip r:embed="rId2"/>
          <a:srcRect t="13431" b="13431"/>
          <a:stretch>
            <a:fillRect/>
          </a:stretch>
        </p:blipFill>
        <p:spPr>
          <a:xfrm>
            <a:off x="2724008" y="4293793"/>
            <a:ext cx="4550934" cy="1883170"/>
          </a:xfrm>
          <a:prstGeom prst="rect">
            <a:avLst/>
          </a:prstGeom>
        </p:spPr>
      </p:pic>
    </p:spTree>
    <p:extLst>
      <p:ext uri="{BB962C8B-B14F-4D97-AF65-F5344CB8AC3E}">
        <p14:creationId xmlns:p14="http://schemas.microsoft.com/office/powerpoint/2010/main" val="73841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a:latin typeface="Comic Sans MS" panose="030F0702030302020204" pitchFamily="66" charset="0"/>
              </a:rPr>
              <a:t>No control</a:t>
            </a:r>
          </a:p>
        </p:txBody>
      </p:sp>
      <p:sp>
        <p:nvSpPr>
          <p:cNvPr id="3" name="Content Placeholder 2"/>
          <p:cNvSpPr>
            <a:spLocks noGrp="1"/>
          </p:cNvSpPr>
          <p:nvPr>
            <p:ph idx="1"/>
          </p:nvPr>
        </p:nvSpPr>
        <p:spPr/>
        <p:txBody>
          <a:bodyPr>
            <a:normAutofit/>
          </a:bodyPr>
          <a:lstStyle/>
          <a:p>
            <a:r>
              <a:rPr lang="en-US" sz="2400" dirty="0">
                <a:latin typeface="Comic Sans MS" panose="030F0702030302020204" pitchFamily="66" charset="0"/>
              </a:rPr>
              <a:t>Sometimes, the conditions of the IV act as control for each other and there is no need for a control condition or group.</a:t>
            </a:r>
          </a:p>
          <a:p>
            <a:r>
              <a:rPr lang="en-US" sz="2400" dirty="0">
                <a:latin typeface="Comic Sans MS" panose="030F0702030302020204" pitchFamily="66" charset="0"/>
              </a:rPr>
              <a:t>For example: an experiment on whether people memorize words better when they see them written down or when they see a picture of them.</a:t>
            </a:r>
          </a:p>
          <a:p>
            <a:r>
              <a:rPr lang="en-US" sz="2400" dirty="0">
                <a:latin typeface="Comic Sans MS" panose="030F0702030302020204" pitchFamily="66" charset="0"/>
              </a:rPr>
              <a:t>There are two experimental conditions and no control condition as such. The experiment is still valid.</a:t>
            </a:r>
          </a:p>
        </p:txBody>
      </p:sp>
    </p:spTree>
    <p:extLst>
      <p:ext uri="{BB962C8B-B14F-4D97-AF65-F5344CB8AC3E}">
        <p14:creationId xmlns:p14="http://schemas.microsoft.com/office/powerpoint/2010/main" val="244262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6" y="458393"/>
            <a:ext cx="5686426" cy="963020"/>
          </a:xfrm>
        </p:spPr>
        <p:txBody>
          <a:bodyPr/>
          <a:lstStyle/>
          <a:p>
            <a:r>
              <a:rPr lang="en-US" dirty="0">
                <a:latin typeface="Comic Sans MS" panose="030F0702030302020204" pitchFamily="66" charset="0"/>
              </a:rPr>
              <a:t>Exercise 1</a:t>
            </a:r>
          </a:p>
        </p:txBody>
      </p:sp>
      <p:sp>
        <p:nvSpPr>
          <p:cNvPr id="3" name="Content Placeholder 2"/>
          <p:cNvSpPr>
            <a:spLocks noGrp="1"/>
          </p:cNvSpPr>
          <p:nvPr>
            <p:ph idx="1"/>
          </p:nvPr>
        </p:nvSpPr>
        <p:spPr>
          <a:xfrm>
            <a:off x="614150" y="2274398"/>
            <a:ext cx="7832419" cy="2965077"/>
          </a:xfrm>
        </p:spPr>
        <p:txBody>
          <a:bodyPr>
            <a:noAutofit/>
          </a:bodyPr>
          <a:lstStyle/>
          <a:p>
            <a:r>
              <a:rPr lang="en-US" sz="2400" dirty="0">
                <a:latin typeface="Comic Sans MS" panose="030F0702030302020204" pitchFamily="66" charset="0"/>
              </a:rPr>
              <a:t>A new drug is tested on three groups. Group A is given a double dose drug, group B is given a single dose of the drug, group C is given a placebo.</a:t>
            </a:r>
          </a:p>
          <a:p>
            <a:pPr marL="342900" indent="-342900">
              <a:buFont typeface="+mj-lt"/>
              <a:buAutoNum type="arabicPeriod"/>
            </a:pPr>
            <a:r>
              <a:rPr lang="en-US" sz="2400" dirty="0">
                <a:latin typeface="Comic Sans MS" panose="030F0702030302020204" pitchFamily="66" charset="0"/>
              </a:rPr>
              <a:t>What is the IV?</a:t>
            </a:r>
          </a:p>
          <a:p>
            <a:pPr marL="342900" indent="-342900">
              <a:buFont typeface="+mj-lt"/>
              <a:buAutoNum type="arabicPeriod"/>
            </a:pPr>
            <a:r>
              <a:rPr lang="en-US" sz="2400" dirty="0">
                <a:latin typeface="Comic Sans MS" panose="030F0702030302020204" pitchFamily="66" charset="0"/>
              </a:rPr>
              <a:t>How many conditions of the IV are there?</a:t>
            </a:r>
          </a:p>
          <a:p>
            <a:pPr marL="342900" indent="-342900">
              <a:buFont typeface="+mj-lt"/>
              <a:buAutoNum type="arabicPeriod"/>
            </a:pPr>
            <a:r>
              <a:rPr lang="en-US" sz="2400" dirty="0">
                <a:latin typeface="Comic Sans MS" panose="030F0702030302020204" pitchFamily="66" charset="0"/>
              </a:rPr>
              <a:t>Which groups are experimental groups?</a:t>
            </a:r>
          </a:p>
          <a:p>
            <a:pPr marL="342900" indent="-342900">
              <a:buFont typeface="+mj-lt"/>
              <a:buAutoNum type="arabicPeriod"/>
            </a:pPr>
            <a:r>
              <a:rPr lang="en-US" sz="2400" dirty="0">
                <a:latin typeface="Comic Sans MS" panose="030F0702030302020204" pitchFamily="66" charset="0"/>
              </a:rPr>
              <a:t>Which groups are control groups?</a:t>
            </a:r>
          </a:p>
          <a:p>
            <a:pPr marL="342900" indent="-342900">
              <a:buFont typeface="+mj-lt"/>
              <a:buAutoNum type="arabicPeriod"/>
            </a:pPr>
            <a:r>
              <a:rPr lang="en-US" sz="2400" dirty="0">
                <a:latin typeface="Comic Sans MS" panose="030F0702030302020204" pitchFamily="66" charset="0"/>
              </a:rPr>
              <a:t>What is the experimental design of the study?</a:t>
            </a:r>
          </a:p>
        </p:txBody>
      </p:sp>
      <p:pic>
        <p:nvPicPr>
          <p:cNvPr id="4" name="Picture 3"/>
          <p:cNvPicPr>
            <a:picLocks noChangeAspect="1"/>
          </p:cNvPicPr>
          <p:nvPr/>
        </p:nvPicPr>
        <p:blipFill>
          <a:blip r:embed="rId2"/>
          <a:stretch>
            <a:fillRect/>
          </a:stretch>
        </p:blipFill>
        <p:spPr>
          <a:xfrm>
            <a:off x="6825591" y="458393"/>
            <a:ext cx="1730160" cy="1293859"/>
          </a:xfrm>
          <a:prstGeom prst="rect">
            <a:avLst/>
          </a:prstGeom>
        </p:spPr>
      </p:pic>
    </p:spTree>
    <p:extLst>
      <p:ext uri="{BB962C8B-B14F-4D97-AF65-F5344CB8AC3E}">
        <p14:creationId xmlns:p14="http://schemas.microsoft.com/office/powerpoint/2010/main" val="119756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Exercise 2</a:t>
            </a:r>
          </a:p>
        </p:txBody>
      </p:sp>
      <p:sp>
        <p:nvSpPr>
          <p:cNvPr id="3" name="Content Placeholder 2"/>
          <p:cNvSpPr>
            <a:spLocks noGrp="1"/>
          </p:cNvSpPr>
          <p:nvPr>
            <p:ph idx="1"/>
          </p:nvPr>
        </p:nvSpPr>
        <p:spPr>
          <a:xfrm>
            <a:off x="628650" y="2030041"/>
            <a:ext cx="7983087" cy="3893087"/>
          </a:xfrm>
        </p:spPr>
        <p:txBody>
          <a:bodyPr>
            <a:normAutofit fontScale="77500" lnSpcReduction="20000"/>
          </a:bodyPr>
          <a:lstStyle/>
          <a:p>
            <a:r>
              <a:rPr lang="en-US" sz="3800" dirty="0">
                <a:latin typeface="Comic Sans MS" panose="030F0702030302020204" pitchFamily="66" charset="0"/>
              </a:rPr>
              <a:t>A researcher conducts a test on the effect of bananas on the quality of sleep, comparing the depth of the sleep cycle after eating two bananas or no bananas.</a:t>
            </a:r>
          </a:p>
          <a:p>
            <a:pPr marL="342900" indent="-342900">
              <a:buFont typeface="+mj-lt"/>
              <a:buAutoNum type="arabicPeriod"/>
            </a:pPr>
            <a:r>
              <a:rPr lang="en-US" sz="3800" dirty="0">
                <a:latin typeface="Comic Sans MS" panose="030F0702030302020204" pitchFamily="66" charset="0"/>
              </a:rPr>
              <a:t>What is the IV?</a:t>
            </a:r>
          </a:p>
          <a:p>
            <a:pPr marL="342900" indent="-342900">
              <a:buFont typeface="+mj-lt"/>
              <a:buAutoNum type="arabicPeriod"/>
            </a:pPr>
            <a:r>
              <a:rPr lang="en-US" sz="3800" dirty="0">
                <a:latin typeface="Comic Sans MS" panose="030F0702030302020204" pitchFamily="66" charset="0"/>
              </a:rPr>
              <a:t>What is the DV?</a:t>
            </a:r>
          </a:p>
          <a:p>
            <a:pPr marL="342900" indent="-342900">
              <a:buFont typeface="+mj-lt"/>
              <a:buAutoNum type="arabicPeriod"/>
            </a:pPr>
            <a:r>
              <a:rPr lang="en-US" sz="3800" dirty="0">
                <a:latin typeface="Comic Sans MS" panose="030F0702030302020204" pitchFamily="66" charset="0"/>
              </a:rPr>
              <a:t>Which experimental design would you use and why?</a:t>
            </a:r>
          </a:p>
          <a:p>
            <a:pPr marL="342900" indent="-342900">
              <a:buFont typeface="+mj-lt"/>
              <a:buAutoNum type="arabicPeriod"/>
            </a:pPr>
            <a:r>
              <a:rPr lang="en-US" sz="3800" dirty="0">
                <a:latin typeface="Comic Sans MS" panose="030F0702030302020204" pitchFamily="66" charset="0"/>
              </a:rPr>
              <a:t>What is the experimental condition?</a:t>
            </a:r>
          </a:p>
          <a:p>
            <a:pPr marL="342900" indent="-342900">
              <a:buFont typeface="+mj-lt"/>
              <a:buAutoNum type="arabicPeriod"/>
            </a:pPr>
            <a:r>
              <a:rPr lang="en-US" sz="3800" dirty="0">
                <a:latin typeface="Comic Sans MS" panose="030F0702030302020204" pitchFamily="66" charset="0"/>
              </a:rPr>
              <a:t>What is the control condition?</a:t>
            </a:r>
          </a:p>
          <a:p>
            <a:pPr marL="342900" indent="-342900">
              <a:buFont typeface="+mj-lt"/>
              <a:buAutoNum type="arabicPeriod"/>
            </a:pPr>
            <a:endParaRPr lang="en-US" dirty="0"/>
          </a:p>
        </p:txBody>
      </p:sp>
      <p:pic>
        <p:nvPicPr>
          <p:cNvPr id="5" name="Picture 4"/>
          <p:cNvPicPr>
            <a:picLocks noChangeAspect="1"/>
          </p:cNvPicPr>
          <p:nvPr/>
        </p:nvPicPr>
        <p:blipFill>
          <a:blip r:embed="rId2"/>
          <a:stretch>
            <a:fillRect/>
          </a:stretch>
        </p:blipFill>
        <p:spPr>
          <a:xfrm>
            <a:off x="7454166" y="365126"/>
            <a:ext cx="1061184" cy="1061184"/>
          </a:xfrm>
          <a:prstGeom prst="rect">
            <a:avLst/>
          </a:prstGeom>
        </p:spPr>
      </p:pic>
    </p:spTree>
    <p:extLst>
      <p:ext uri="{BB962C8B-B14F-4D97-AF65-F5344CB8AC3E}">
        <p14:creationId xmlns:p14="http://schemas.microsoft.com/office/powerpoint/2010/main" val="268842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257" y="365126"/>
            <a:ext cx="5813092" cy="1325563"/>
          </a:xfrm>
          <a:ln>
            <a:solidFill>
              <a:srgbClr val="00B050"/>
            </a:solidFill>
          </a:ln>
        </p:spPr>
        <p:txBody>
          <a:bodyPr>
            <a:normAutofit/>
          </a:bodyPr>
          <a:lstStyle/>
          <a:p>
            <a:pPr algn="ctr"/>
            <a:r>
              <a:rPr lang="en-GB" sz="2400" dirty="0">
                <a:latin typeface="Comic Sans MS" panose="030F0702030302020204" pitchFamily="66" charset="0"/>
              </a:rPr>
              <a:t>There are 3 types of experiment</a:t>
            </a:r>
          </a:p>
        </p:txBody>
      </p:sp>
      <p:graphicFrame>
        <p:nvGraphicFramePr>
          <p:cNvPr id="4" name="Table 3"/>
          <p:cNvGraphicFramePr>
            <a:graphicFrameLocks noGrp="1"/>
          </p:cNvGraphicFramePr>
          <p:nvPr>
            <p:extLst>
              <p:ext uri="{D42A27DB-BD31-4B8C-83A1-F6EECF244321}">
                <p14:modId xmlns:p14="http://schemas.microsoft.com/office/powerpoint/2010/main" val="2918963052"/>
              </p:ext>
            </p:extLst>
          </p:nvPr>
        </p:nvGraphicFramePr>
        <p:xfrm>
          <a:off x="848721" y="2193506"/>
          <a:ext cx="7666629" cy="3588019"/>
        </p:xfrm>
        <a:graphic>
          <a:graphicData uri="http://schemas.openxmlformats.org/drawingml/2006/table">
            <a:tbl>
              <a:tblPr firstRow="1" bandRow="1">
                <a:tableStyleId>{5940675A-B579-460E-94D1-54222C63F5DA}</a:tableStyleId>
              </a:tblPr>
              <a:tblGrid>
                <a:gridCol w="1744354">
                  <a:extLst>
                    <a:ext uri="{9D8B030D-6E8A-4147-A177-3AD203B41FA5}">
                      <a16:colId xmlns:a16="http://schemas.microsoft.com/office/drawing/2014/main" val="20000"/>
                    </a:ext>
                  </a:extLst>
                </a:gridCol>
                <a:gridCol w="3111689">
                  <a:extLst>
                    <a:ext uri="{9D8B030D-6E8A-4147-A177-3AD203B41FA5}">
                      <a16:colId xmlns:a16="http://schemas.microsoft.com/office/drawing/2014/main" val="20001"/>
                    </a:ext>
                  </a:extLst>
                </a:gridCol>
                <a:gridCol w="2810586">
                  <a:extLst>
                    <a:ext uri="{9D8B030D-6E8A-4147-A177-3AD203B41FA5}">
                      <a16:colId xmlns:a16="http://schemas.microsoft.com/office/drawing/2014/main" val="20002"/>
                    </a:ext>
                  </a:extLst>
                </a:gridCol>
              </a:tblGrid>
              <a:tr h="526123">
                <a:tc>
                  <a:txBody>
                    <a:bodyPr/>
                    <a:lstStyle/>
                    <a:p>
                      <a:endParaRPr lang="en-GB" sz="2400" dirty="0">
                        <a:latin typeface="Comic Sans MS" panose="030F0702030302020204" pitchFamily="66" charset="0"/>
                      </a:endParaRPr>
                    </a:p>
                  </a:txBody>
                  <a:tcPr marL="68580" marR="68580" marT="34290" marB="34290"/>
                </a:tc>
                <a:tc>
                  <a:txBody>
                    <a:bodyPr/>
                    <a:lstStyle/>
                    <a:p>
                      <a:pPr algn="ctr"/>
                      <a:r>
                        <a:rPr lang="en-GB" sz="2400" dirty="0">
                          <a:latin typeface="Comic Sans MS" panose="030F0702030302020204" pitchFamily="66" charset="0"/>
                        </a:rPr>
                        <a:t>Strength</a:t>
                      </a:r>
                    </a:p>
                  </a:txBody>
                  <a:tcPr marL="68580" marR="68580" marT="34290" marB="34290"/>
                </a:tc>
                <a:tc>
                  <a:txBody>
                    <a:bodyPr/>
                    <a:lstStyle/>
                    <a:p>
                      <a:pPr algn="ctr"/>
                      <a:r>
                        <a:rPr lang="en-GB" sz="2400" dirty="0">
                          <a:latin typeface="Comic Sans MS" panose="030F0702030302020204" pitchFamily="66" charset="0"/>
                        </a:rPr>
                        <a:t>Weakness</a:t>
                      </a:r>
                    </a:p>
                  </a:txBody>
                  <a:tcPr marL="68580" marR="68580" marT="34290" marB="34290"/>
                </a:tc>
                <a:extLst>
                  <a:ext uri="{0D108BD9-81ED-4DB2-BD59-A6C34878D82A}">
                    <a16:rowId xmlns:a16="http://schemas.microsoft.com/office/drawing/2014/main" val="10000"/>
                  </a:ext>
                </a:extLst>
              </a:tr>
              <a:tr h="1008978">
                <a:tc>
                  <a:txBody>
                    <a:bodyPr/>
                    <a:lstStyle/>
                    <a:p>
                      <a:r>
                        <a:rPr lang="en-GB" sz="2400" dirty="0">
                          <a:latin typeface="Comic Sans MS" panose="030F0702030302020204" pitchFamily="66" charset="0"/>
                        </a:rPr>
                        <a:t>Laboratory</a:t>
                      </a:r>
                    </a:p>
                  </a:txBody>
                  <a:tcPr marL="68580" marR="68580" marT="34290" marB="34290"/>
                </a:tc>
                <a:tc>
                  <a:txBody>
                    <a:bodyPr/>
                    <a:lstStyle/>
                    <a:p>
                      <a:r>
                        <a:rPr lang="en-GB" sz="1600" dirty="0">
                          <a:latin typeface="Comic Sans MS" panose="030F0702030302020204" pitchFamily="66" charset="0"/>
                        </a:rPr>
                        <a:t>High controls ensure that you are testing the DV.</a:t>
                      </a:r>
                    </a:p>
                    <a:p>
                      <a:r>
                        <a:rPr lang="en-GB" sz="1600" dirty="0">
                          <a:latin typeface="Comic Sans MS" panose="030F0702030302020204" pitchFamily="66" charset="0"/>
                        </a:rPr>
                        <a:t>Limits the affect of extraneous variables.</a:t>
                      </a:r>
                    </a:p>
                  </a:txBody>
                  <a:tcPr marL="68580" marR="68580" marT="34290" marB="34290"/>
                </a:tc>
                <a:tc>
                  <a:txBody>
                    <a:bodyPr/>
                    <a:lstStyle/>
                    <a:p>
                      <a:r>
                        <a:rPr lang="en-GB" sz="1600" dirty="0">
                          <a:latin typeface="Comic Sans MS" panose="030F0702030302020204" pitchFamily="66" charset="0"/>
                        </a:rPr>
                        <a:t>Demand</a:t>
                      </a:r>
                      <a:r>
                        <a:rPr lang="en-GB" sz="1600" baseline="0" dirty="0">
                          <a:latin typeface="Comic Sans MS" panose="030F0702030302020204" pitchFamily="66" charset="0"/>
                        </a:rPr>
                        <a:t> characteristics</a:t>
                      </a:r>
                    </a:p>
                    <a:p>
                      <a:r>
                        <a:rPr lang="en-GB" sz="1600" baseline="0" dirty="0">
                          <a:latin typeface="Comic Sans MS" panose="030F0702030302020204" pitchFamily="66" charset="0"/>
                        </a:rPr>
                        <a:t>Low in ecological validity.</a:t>
                      </a:r>
                      <a:endParaRPr lang="en-GB" sz="1600" dirty="0">
                        <a:latin typeface="Comic Sans MS" panose="030F0702030302020204" pitchFamily="66" charset="0"/>
                      </a:endParaRPr>
                    </a:p>
                  </a:txBody>
                  <a:tcPr marL="68580" marR="68580" marT="34290" marB="34290"/>
                </a:tc>
                <a:extLst>
                  <a:ext uri="{0D108BD9-81ED-4DB2-BD59-A6C34878D82A}">
                    <a16:rowId xmlns:a16="http://schemas.microsoft.com/office/drawing/2014/main" val="10001"/>
                  </a:ext>
                </a:extLst>
              </a:tr>
              <a:tr h="1008978">
                <a:tc>
                  <a:txBody>
                    <a:bodyPr/>
                    <a:lstStyle/>
                    <a:p>
                      <a:r>
                        <a:rPr lang="en-GB" sz="2400" dirty="0">
                          <a:latin typeface="Comic Sans MS" panose="030F0702030302020204" pitchFamily="66" charset="0"/>
                        </a:rPr>
                        <a:t>Field</a:t>
                      </a:r>
                    </a:p>
                  </a:txBody>
                  <a:tcPr marL="68580" marR="68580" marT="34290" marB="34290"/>
                </a:tc>
                <a:tc>
                  <a:txBody>
                    <a:bodyPr/>
                    <a:lstStyle/>
                    <a:p>
                      <a:r>
                        <a:rPr lang="en-GB" sz="1600" dirty="0">
                          <a:latin typeface="Comic Sans MS" panose="030F0702030302020204" pitchFamily="66" charset="0"/>
                        </a:rPr>
                        <a:t>High in</a:t>
                      </a:r>
                      <a:r>
                        <a:rPr lang="en-GB" sz="1600" baseline="0" dirty="0">
                          <a:latin typeface="Comic Sans MS" panose="030F0702030302020204" pitchFamily="66" charset="0"/>
                        </a:rPr>
                        <a:t> ecological validity.</a:t>
                      </a:r>
                      <a:endParaRPr lang="en-GB" sz="1600" dirty="0">
                        <a:latin typeface="Comic Sans MS" panose="030F0702030302020204" pitchFamily="66" charset="0"/>
                      </a:endParaRPr>
                    </a:p>
                  </a:txBody>
                  <a:tcPr marL="68580" marR="68580" marT="34290" marB="34290"/>
                </a:tc>
                <a:tc>
                  <a:txBody>
                    <a:bodyPr/>
                    <a:lstStyle/>
                    <a:p>
                      <a:r>
                        <a:rPr lang="en-GB" sz="1600" dirty="0">
                          <a:latin typeface="Comic Sans MS" panose="030F0702030302020204" pitchFamily="66" charset="0"/>
                        </a:rPr>
                        <a:t>Less control, so more likely to be affected by extraneous variables.</a:t>
                      </a:r>
                    </a:p>
                  </a:txBody>
                  <a:tcPr marL="68580" marR="68580" marT="34290" marB="34290"/>
                </a:tc>
                <a:extLst>
                  <a:ext uri="{0D108BD9-81ED-4DB2-BD59-A6C34878D82A}">
                    <a16:rowId xmlns:a16="http://schemas.microsoft.com/office/drawing/2014/main" val="10002"/>
                  </a:ext>
                </a:extLst>
              </a:tr>
              <a:tr h="1008978">
                <a:tc>
                  <a:txBody>
                    <a:bodyPr/>
                    <a:lstStyle/>
                    <a:p>
                      <a:r>
                        <a:rPr lang="en-GB" sz="2400" dirty="0">
                          <a:latin typeface="Comic Sans MS" panose="030F0702030302020204" pitchFamily="66" charset="0"/>
                        </a:rPr>
                        <a:t>Quasi</a:t>
                      </a:r>
                    </a:p>
                  </a:txBody>
                  <a:tcPr marL="68580" marR="68580" marT="34290" marB="34290"/>
                </a:tc>
                <a:tc>
                  <a:txBody>
                    <a:bodyPr/>
                    <a:lstStyle/>
                    <a:p>
                      <a:endParaRPr lang="en-GB" sz="2400">
                        <a:latin typeface="Comic Sans MS" panose="030F0702030302020204" pitchFamily="66" charset="0"/>
                      </a:endParaRPr>
                    </a:p>
                  </a:txBody>
                  <a:tcPr marL="68580" marR="68580" marT="34290" marB="34290"/>
                </a:tc>
                <a:tc>
                  <a:txBody>
                    <a:bodyPr/>
                    <a:lstStyle/>
                    <a:p>
                      <a:endParaRPr lang="en-GB" sz="2400" dirty="0">
                        <a:latin typeface="Comic Sans MS" panose="030F0702030302020204" pitchFamily="66" charset="0"/>
                      </a:endParaRPr>
                    </a:p>
                  </a:txBody>
                  <a:tcPr marL="68580" marR="68580" marT="34290" marB="34290"/>
                </a:tc>
                <a:extLst>
                  <a:ext uri="{0D108BD9-81ED-4DB2-BD59-A6C34878D82A}">
                    <a16:rowId xmlns:a16="http://schemas.microsoft.com/office/drawing/2014/main" val="10003"/>
                  </a:ext>
                </a:extLst>
              </a:tr>
            </a:tbl>
          </a:graphicData>
        </a:graphic>
      </p:graphicFrame>
      <p:grpSp>
        <p:nvGrpSpPr>
          <p:cNvPr id="5" name="Group 11"/>
          <p:cNvGrpSpPr>
            <a:grpSpLocks/>
          </p:cNvGrpSpPr>
          <p:nvPr/>
        </p:nvGrpSpPr>
        <p:grpSpPr bwMode="auto">
          <a:xfrm>
            <a:off x="263891" y="412843"/>
            <a:ext cx="2001638" cy="1230127"/>
            <a:chOff x="1547664" y="4869160"/>
            <a:chExt cx="2232248" cy="1152128"/>
          </a:xfrm>
        </p:grpSpPr>
        <p:pic>
          <p:nvPicPr>
            <p:cNvPr id="6"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7"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Tree>
    <p:extLst>
      <p:ext uri="{BB962C8B-B14F-4D97-AF65-F5344CB8AC3E}">
        <p14:creationId xmlns:p14="http://schemas.microsoft.com/office/powerpoint/2010/main" val="23757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29339" y="2238234"/>
            <a:ext cx="7456082" cy="1378166"/>
          </a:xfrm>
          <a:ln>
            <a:solidFill>
              <a:srgbClr val="FF0066"/>
            </a:solidFill>
            <a:miter lim="800000"/>
            <a:headEnd/>
            <a:tailEnd/>
          </a:ln>
        </p:spPr>
        <p:txBody>
          <a:bodyPr>
            <a:normAutofit/>
          </a:bodyPr>
          <a:lstStyle/>
          <a:p>
            <a:r>
              <a:rPr lang="en-GB" altLang="en-US" sz="2700" b="1" u="sng" dirty="0">
                <a:latin typeface="Comic Sans MS" pitchFamily="66" charset="0"/>
              </a:rPr>
              <a:t>1.1 Research Methods and Techniques</a:t>
            </a:r>
            <a:br>
              <a:rPr lang="en-GB" altLang="en-US" sz="2700" b="1" u="sng" dirty="0">
                <a:latin typeface="Comic Sans MS" pitchFamily="66" charset="0"/>
              </a:rPr>
            </a:br>
            <a:endParaRPr lang="en-GB" altLang="en-US" sz="2700" b="1" u="sng" dirty="0">
              <a:latin typeface="Comic Sans MS" pitchFamily="66" charset="0"/>
            </a:endParaRPr>
          </a:p>
        </p:txBody>
      </p:sp>
      <p:sp>
        <p:nvSpPr>
          <p:cNvPr id="2051" name="Subtitle 2"/>
          <p:cNvSpPr>
            <a:spLocks noGrp="1"/>
          </p:cNvSpPr>
          <p:nvPr>
            <p:ph type="subTitle" idx="1"/>
          </p:nvPr>
        </p:nvSpPr>
        <p:spPr>
          <a:xfrm>
            <a:off x="1143000" y="3880054"/>
            <a:ext cx="6858000" cy="1241822"/>
          </a:xfrm>
        </p:spPr>
        <p:txBody>
          <a:bodyPr/>
          <a:lstStyle/>
          <a:p>
            <a:r>
              <a:rPr lang="en-GB" altLang="en-US" dirty="0">
                <a:latin typeface="Comic Sans MS" pitchFamily="66" charset="0"/>
              </a:rPr>
              <a:t>L.O: </a:t>
            </a:r>
            <a:r>
              <a:rPr lang="en-GB" altLang="en-US" i="1" dirty="0">
                <a:latin typeface="Comic Sans MS" pitchFamily="66" charset="0"/>
              </a:rPr>
              <a:t>To be able to explain the different research methods and their associated strengths and weaknesses.</a:t>
            </a:r>
          </a:p>
        </p:txBody>
      </p:sp>
      <p:sp>
        <p:nvSpPr>
          <p:cNvPr id="2054" name="Date Placeholder 3"/>
          <p:cNvSpPr>
            <a:spLocks noGrp="1"/>
          </p:cNvSpPr>
          <p:nvPr>
            <p:ph type="dt" sz="half" idx="10"/>
          </p:nvPr>
        </p:nvSpPr>
        <p:spPr bwMode="auto">
          <a:xfrm>
            <a:off x="6144677" y="1782665"/>
            <a:ext cx="2140744"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2F69FE9C-6CD5-4097-88C5-6FEE639F3FEF}" type="datetime3">
              <a:rPr lang="en-US" altLang="en-US" sz="1500" b="1" u="sng">
                <a:latin typeface="Comic Sans MS" pitchFamily="66" charset="0"/>
              </a:rPr>
              <a:pPr algn="ctr" fontAlgn="base">
                <a:spcBef>
                  <a:spcPct val="0"/>
                </a:spcBef>
                <a:spcAft>
                  <a:spcPct val="0"/>
                </a:spcAft>
              </a:pPr>
              <a:t>30 March 2016</a:t>
            </a:fld>
            <a:endParaRPr lang="en-GB" altLang="en-US" sz="1350" b="1" u="sng" dirty="0">
              <a:latin typeface="Comic Sans MS" pitchFamily="66" charset="0"/>
            </a:endParaRPr>
          </a:p>
        </p:txBody>
      </p:sp>
      <p:pic>
        <p:nvPicPr>
          <p:cNvPr id="2052" name="Picture 2" descr="http://www.ccsr.ac.uk/methods/projects/posters/images/benchmarkin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179" y="237118"/>
            <a:ext cx="1793957" cy="162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278606" y="376988"/>
            <a:ext cx="1728788" cy="507831"/>
          </a:xfrm>
          <a:prstGeom prst="rect">
            <a:avLst/>
          </a:prstGeom>
          <a:solidFill>
            <a:schemeClr val="accent1">
              <a:lumMod val="20000"/>
              <a:lumOff val="80000"/>
            </a:schemeClr>
          </a:solidFill>
          <a:ln>
            <a:solidFill>
              <a:schemeClr val="accent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1350" dirty="0">
                <a:latin typeface="Comic Sans MS" pitchFamily="66" charset="0"/>
              </a:rPr>
              <a:t>Component 01</a:t>
            </a:r>
          </a:p>
          <a:p>
            <a:pPr algn="ctr">
              <a:defRPr/>
            </a:pPr>
            <a:r>
              <a:rPr lang="en-GB" sz="1350" dirty="0">
                <a:latin typeface="Comic Sans MS" pitchFamily="66" charset="0"/>
              </a:rPr>
              <a:t>Research Methods</a:t>
            </a:r>
          </a:p>
        </p:txBody>
      </p:sp>
      <p:sp>
        <p:nvSpPr>
          <p:cNvPr id="2" name="TextBox 1"/>
          <p:cNvSpPr txBox="1"/>
          <p:nvPr/>
        </p:nvSpPr>
        <p:spPr>
          <a:xfrm>
            <a:off x="829339" y="1818681"/>
            <a:ext cx="753801" cy="300082"/>
          </a:xfrm>
          <a:prstGeom prst="rect">
            <a:avLst/>
          </a:prstGeom>
          <a:noFill/>
        </p:spPr>
        <p:txBody>
          <a:bodyPr wrap="square" rtlCol="0">
            <a:spAutoFit/>
          </a:bodyPr>
          <a:lstStyle/>
          <a:p>
            <a:pPr algn="ctr"/>
            <a:r>
              <a:rPr lang="en-GB" sz="1350" b="1" u="sng" dirty="0">
                <a:latin typeface="Comic Sans MS" panose="030F0702030302020204" pitchFamily="66" charset="0"/>
              </a:rPr>
              <a:t>C/W</a:t>
            </a:r>
          </a:p>
        </p:txBody>
      </p:sp>
    </p:spTree>
    <p:extLst>
      <p:ext uri="{BB962C8B-B14F-4D97-AF65-F5344CB8AC3E}">
        <p14:creationId xmlns:p14="http://schemas.microsoft.com/office/powerpoint/2010/main" val="4005302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06" y="419900"/>
            <a:ext cx="8245503" cy="1240491"/>
          </a:xfrm>
          <a:ln>
            <a:solidFill>
              <a:srgbClr val="00B050"/>
            </a:solidFill>
          </a:ln>
        </p:spPr>
        <p:txBody>
          <a:bodyPr/>
          <a:lstStyle/>
          <a:p>
            <a:pPr algn="ctr"/>
            <a:r>
              <a:rPr lang="en-US" dirty="0">
                <a:latin typeface="Comic Sans MS" panose="030F0702030302020204" pitchFamily="66" charset="0"/>
              </a:rPr>
              <a:t>Experimental designs</a:t>
            </a:r>
          </a:p>
        </p:txBody>
      </p:sp>
      <p:sp>
        <p:nvSpPr>
          <p:cNvPr id="3" name="Content Placeholder 2"/>
          <p:cNvSpPr>
            <a:spLocks noGrp="1"/>
          </p:cNvSpPr>
          <p:nvPr>
            <p:ph idx="1"/>
          </p:nvPr>
        </p:nvSpPr>
        <p:spPr>
          <a:xfrm>
            <a:off x="1881822" y="1755924"/>
            <a:ext cx="6893687" cy="2822912"/>
          </a:xfrm>
        </p:spPr>
        <p:txBody>
          <a:bodyPr>
            <a:noAutofit/>
          </a:bodyPr>
          <a:lstStyle/>
          <a:p>
            <a:r>
              <a:rPr lang="en-US" sz="2400" dirty="0">
                <a:latin typeface="Comic Sans MS" panose="030F0702030302020204" pitchFamily="66" charset="0"/>
              </a:rPr>
              <a:t>There are two main types of experimental designs: </a:t>
            </a:r>
            <a:r>
              <a:rPr lang="en-US" sz="2400" u="sng" dirty="0">
                <a:latin typeface="Comic Sans MS" panose="030F0702030302020204" pitchFamily="66" charset="0"/>
              </a:rPr>
              <a:t>independent measures</a:t>
            </a:r>
            <a:r>
              <a:rPr lang="en-US" sz="2400" dirty="0">
                <a:latin typeface="Comic Sans MS" panose="030F0702030302020204" pitchFamily="66" charset="0"/>
              </a:rPr>
              <a:t> and </a:t>
            </a:r>
            <a:r>
              <a:rPr lang="en-US" sz="2400" u="sng" dirty="0">
                <a:latin typeface="Comic Sans MS" panose="030F0702030302020204" pitchFamily="66" charset="0"/>
              </a:rPr>
              <a:t>repeated measures</a:t>
            </a:r>
            <a:r>
              <a:rPr lang="en-US" sz="2400" dirty="0">
                <a:latin typeface="Comic Sans MS" panose="030F0702030302020204" pitchFamily="66" charset="0"/>
              </a:rPr>
              <a:t>.</a:t>
            </a:r>
          </a:p>
          <a:p>
            <a:r>
              <a:rPr lang="en-US" sz="2400" dirty="0">
                <a:latin typeface="Comic Sans MS" panose="030F0702030302020204" pitchFamily="66" charset="0"/>
              </a:rPr>
              <a:t>Independent measures means that there are several groups that are tested separately and whose results are compared.</a:t>
            </a:r>
          </a:p>
          <a:p>
            <a:r>
              <a:rPr lang="en-US" sz="2400" dirty="0">
                <a:latin typeface="Comic Sans MS" panose="030F0702030302020204" pitchFamily="66" charset="0"/>
              </a:rPr>
              <a:t>Repeated measures means that the same group is tested several times for different conditions of the IV.</a:t>
            </a:r>
          </a:p>
          <a:p>
            <a:r>
              <a:rPr lang="en-US" sz="2400" dirty="0">
                <a:latin typeface="Comic Sans MS" panose="030F0702030302020204" pitchFamily="66" charset="0"/>
              </a:rPr>
              <a:t>The third type is called matched pairs design. This is when participants are arranged into pairs. Each pair performs one of the conditions of the IV.</a:t>
            </a:r>
          </a:p>
        </p:txBody>
      </p:sp>
      <p:pic>
        <p:nvPicPr>
          <p:cNvPr id="4" name="Picture 3"/>
          <p:cNvPicPr>
            <a:picLocks noChangeAspect="1"/>
          </p:cNvPicPr>
          <p:nvPr/>
        </p:nvPicPr>
        <p:blipFill>
          <a:blip r:embed="rId2"/>
          <a:stretch>
            <a:fillRect/>
          </a:stretch>
        </p:blipFill>
        <p:spPr>
          <a:xfrm>
            <a:off x="133483" y="2192653"/>
            <a:ext cx="1748339" cy="1325294"/>
          </a:xfrm>
          <a:prstGeom prst="rect">
            <a:avLst/>
          </a:prstGeom>
        </p:spPr>
      </p:pic>
    </p:spTree>
    <p:extLst>
      <p:ext uri="{BB962C8B-B14F-4D97-AF65-F5344CB8AC3E}">
        <p14:creationId xmlns:p14="http://schemas.microsoft.com/office/powerpoint/2010/main" val="9862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style>
          <a:lnRef idx="2">
            <a:schemeClr val="accent5"/>
          </a:lnRef>
          <a:fillRef idx="1">
            <a:schemeClr val="lt1"/>
          </a:fillRef>
          <a:effectRef idx="0">
            <a:schemeClr val="accent5"/>
          </a:effectRef>
          <a:fontRef idx="minor">
            <a:schemeClr val="dk1"/>
          </a:fontRef>
        </p:style>
        <p:txBody>
          <a:bodyPr>
            <a:normAutofit/>
          </a:bodyPr>
          <a:lstStyle/>
          <a:p>
            <a:pPr algn="ctr"/>
            <a:r>
              <a:rPr lang="en-GB" sz="3000" dirty="0">
                <a:latin typeface="Comic Sans MS" panose="030F0702030302020204" pitchFamily="66" charset="0"/>
              </a:rPr>
              <a:t>What is meant by experimental design?</a:t>
            </a:r>
          </a:p>
        </p:txBody>
      </p:sp>
      <p:sp>
        <p:nvSpPr>
          <p:cNvPr id="3" name="Content Placeholder 2"/>
          <p:cNvSpPr>
            <a:spLocks noGrp="1"/>
          </p:cNvSpPr>
          <p:nvPr>
            <p:ph idx="1"/>
          </p:nvPr>
        </p:nvSpPr>
        <p:spPr>
          <a:noFill/>
          <a:ln>
            <a:noFill/>
          </a:ln>
        </p:spPr>
        <p:txBody>
          <a:bodyPr/>
          <a:lstStyle/>
          <a:p>
            <a:pPr algn="ctr"/>
            <a:r>
              <a:rPr lang="en-GB" dirty="0">
                <a:latin typeface="Comic Sans MS" panose="030F0702030302020204" pitchFamily="66" charset="0"/>
              </a:rPr>
              <a:t>If you have decided that an experiment is the best approach to testing your hypothesis, then you need to design the experiment. </a:t>
            </a:r>
          </a:p>
          <a:p>
            <a:pPr marL="0" indent="0" algn="ctr">
              <a:buNone/>
            </a:pPr>
            <a:endParaRPr lang="en-GB" b="1" dirty="0">
              <a:latin typeface="Comic Sans MS" panose="030F0702030302020204" pitchFamily="66" charset="0"/>
            </a:endParaRPr>
          </a:p>
          <a:p>
            <a:pPr algn="ctr"/>
            <a:r>
              <a:rPr lang="en-GB" b="1" dirty="0">
                <a:latin typeface="Comic Sans MS" panose="030F0702030302020204" pitchFamily="66" charset="0"/>
              </a:rPr>
              <a:t>Experimental design </a:t>
            </a:r>
            <a:r>
              <a:rPr lang="en-GB" dirty="0">
                <a:latin typeface="Comic Sans MS" panose="030F0702030302020204" pitchFamily="66" charset="0"/>
              </a:rPr>
              <a:t>refers to</a:t>
            </a:r>
            <a:r>
              <a:rPr lang="en-GB" b="1" dirty="0">
                <a:latin typeface="Comic Sans MS" panose="030F0702030302020204" pitchFamily="66" charset="0"/>
              </a:rPr>
              <a:t> how participants</a:t>
            </a:r>
            <a:r>
              <a:rPr lang="en-GB" dirty="0">
                <a:latin typeface="Comic Sans MS" panose="030F0702030302020204" pitchFamily="66" charset="0"/>
              </a:rPr>
              <a:t> are </a:t>
            </a:r>
            <a:r>
              <a:rPr lang="en-GB" b="1" dirty="0">
                <a:latin typeface="Comic Sans MS" panose="030F0702030302020204" pitchFamily="66" charset="0"/>
              </a:rPr>
              <a:t>allocated </a:t>
            </a:r>
            <a:r>
              <a:rPr lang="en-GB" dirty="0">
                <a:latin typeface="Comic Sans MS" panose="030F0702030302020204" pitchFamily="66" charset="0"/>
              </a:rPr>
              <a:t>to the different </a:t>
            </a:r>
            <a:r>
              <a:rPr lang="en-GB" b="1" dirty="0">
                <a:latin typeface="Comic Sans MS" panose="030F0702030302020204" pitchFamily="66" charset="0"/>
              </a:rPr>
              <a:t>conditions</a:t>
            </a:r>
            <a:r>
              <a:rPr lang="en-GB" dirty="0">
                <a:latin typeface="Comic Sans MS" panose="030F0702030302020204" pitchFamily="66" charset="0"/>
              </a:rPr>
              <a:t> (or IV groups) in an experiment.</a:t>
            </a:r>
          </a:p>
          <a:p>
            <a:endParaRPr lang="en-GB" dirty="0"/>
          </a:p>
        </p:txBody>
      </p:sp>
      <p:grpSp>
        <p:nvGrpSpPr>
          <p:cNvPr id="4" name="Group 11"/>
          <p:cNvGrpSpPr>
            <a:grpSpLocks/>
          </p:cNvGrpSpPr>
          <p:nvPr/>
        </p:nvGrpSpPr>
        <p:grpSpPr bwMode="auto">
          <a:xfrm>
            <a:off x="3771365" y="5359134"/>
            <a:ext cx="2001638" cy="1230127"/>
            <a:chOff x="1547664" y="4869160"/>
            <a:chExt cx="2232248" cy="1152128"/>
          </a:xfrm>
        </p:grpSpPr>
        <p:pic>
          <p:nvPicPr>
            <p:cNvPr id="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Tree>
    <p:extLst>
      <p:ext uri="{BB962C8B-B14F-4D97-AF65-F5344CB8AC3E}">
        <p14:creationId xmlns:p14="http://schemas.microsoft.com/office/powerpoint/2010/main" val="24674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517317"/>
            <a:ext cx="8014648" cy="1256891"/>
          </a:xfrm>
          <a:ln>
            <a:solidFill>
              <a:srgbClr val="00B050"/>
            </a:solidFill>
          </a:ln>
        </p:spPr>
        <p:txBody>
          <a:bodyPr>
            <a:normAutofit/>
          </a:bodyPr>
          <a:lstStyle/>
          <a:p>
            <a:pPr algn="ctr"/>
            <a:r>
              <a:rPr lang="en-GB" b="1" dirty="0">
                <a:latin typeface="Comic Sans MS" panose="030F0702030302020204" pitchFamily="66" charset="0"/>
              </a:rPr>
              <a:t>Independent Group design</a:t>
            </a:r>
            <a:endParaRPr lang="en-GB" b="1" dirty="0"/>
          </a:p>
        </p:txBody>
      </p:sp>
      <p:sp>
        <p:nvSpPr>
          <p:cNvPr id="3" name="Content Placeholder 2"/>
          <p:cNvSpPr>
            <a:spLocks noGrp="1"/>
          </p:cNvSpPr>
          <p:nvPr>
            <p:ph idx="1"/>
          </p:nvPr>
        </p:nvSpPr>
        <p:spPr>
          <a:xfrm>
            <a:off x="586853" y="1648820"/>
            <a:ext cx="8014648" cy="3814665"/>
          </a:xfrm>
          <a:noFill/>
        </p:spPr>
        <p:txBody>
          <a:bodyPr>
            <a:normAutofit fontScale="62500" lnSpcReduction="20000"/>
          </a:bodyPr>
          <a:lstStyle/>
          <a:p>
            <a:endParaRPr lang="en-GB" sz="1725" dirty="0">
              <a:latin typeface="Comic Sans MS" panose="030F0702030302020204" pitchFamily="66" charset="0"/>
            </a:endParaRPr>
          </a:p>
          <a:p>
            <a:endParaRPr lang="en-GB" sz="1725" dirty="0">
              <a:latin typeface="Comic Sans MS" panose="030F0702030302020204" pitchFamily="66" charset="0"/>
            </a:endParaRPr>
          </a:p>
          <a:p>
            <a:r>
              <a:rPr lang="en-GB" sz="3825" dirty="0">
                <a:latin typeface="Comic Sans MS" panose="030F0702030302020204" pitchFamily="66" charset="0"/>
              </a:rPr>
              <a:t>Different participants are used in each condition of the independent variable.  </a:t>
            </a:r>
          </a:p>
          <a:p>
            <a:r>
              <a:rPr lang="en-GB" sz="3825" dirty="0">
                <a:latin typeface="Comic Sans MS" panose="030F0702030302020204" pitchFamily="66" charset="0"/>
              </a:rPr>
              <a:t>This means that each condition of the experiment includes a different group of participants. </a:t>
            </a:r>
          </a:p>
          <a:p>
            <a:r>
              <a:rPr lang="en-GB" sz="3825" dirty="0">
                <a:latin typeface="Comic Sans MS" panose="030F0702030302020204" pitchFamily="66" charset="0"/>
              </a:rPr>
              <a:t> This should be done by random allocation, which ensures that each participant has an equal chance of being assigned to one group or the other.</a:t>
            </a:r>
          </a:p>
          <a:p>
            <a:r>
              <a:rPr lang="en-GB" sz="3825" dirty="0">
                <a:latin typeface="Comic Sans MS" panose="030F0702030302020204" pitchFamily="66" charset="0"/>
              </a:rPr>
              <a:t>Independent measures involves using two separate groups of participants; one in each condition. </a:t>
            </a:r>
            <a:endParaRPr lang="en-GB" sz="5400" dirty="0"/>
          </a:p>
          <a:p>
            <a:endParaRPr lang="en-GB" sz="5400" dirty="0"/>
          </a:p>
          <a:p>
            <a:endParaRPr lang="en-GB" sz="5400" dirty="0"/>
          </a:p>
          <a:p>
            <a:endParaRPr lang="en-GB" sz="54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4" name="Group 11"/>
          <p:cNvGrpSpPr>
            <a:grpSpLocks/>
          </p:cNvGrpSpPr>
          <p:nvPr/>
        </p:nvGrpSpPr>
        <p:grpSpPr bwMode="auto">
          <a:xfrm>
            <a:off x="6599863" y="5336986"/>
            <a:ext cx="2001638" cy="1230127"/>
            <a:chOff x="1547664" y="4869160"/>
            <a:chExt cx="2232248" cy="1152128"/>
          </a:xfrm>
        </p:grpSpPr>
        <p:pic>
          <p:nvPicPr>
            <p:cNvPr id="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852" y="4813913"/>
            <a:ext cx="3601730" cy="1781075"/>
          </a:xfrm>
          <a:prstGeom prst="rect">
            <a:avLst/>
          </a:prstGeom>
        </p:spPr>
      </p:pic>
    </p:spTree>
    <p:extLst>
      <p:ext uri="{BB962C8B-B14F-4D97-AF65-F5344CB8AC3E}">
        <p14:creationId xmlns:p14="http://schemas.microsoft.com/office/powerpoint/2010/main" val="2103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rmAutofit/>
          </a:bodyPr>
          <a:lstStyle/>
          <a:p>
            <a:pPr algn="ctr"/>
            <a:r>
              <a:rPr lang="en-GB" sz="2700" b="1" dirty="0">
                <a:latin typeface="Comic Sans MS" panose="030F0702030302020204" pitchFamily="66" charset="0"/>
              </a:rPr>
              <a:t>REPEATED MEASURES GROUP DESIGN</a:t>
            </a:r>
          </a:p>
        </p:txBody>
      </p:sp>
      <p:sp>
        <p:nvSpPr>
          <p:cNvPr id="3" name="Content Placeholder 2"/>
          <p:cNvSpPr>
            <a:spLocks noGrp="1"/>
          </p:cNvSpPr>
          <p:nvPr>
            <p:ph idx="1"/>
          </p:nvPr>
        </p:nvSpPr>
        <p:spPr>
          <a:noFill/>
          <a:ln>
            <a:noFill/>
          </a:ln>
        </p:spPr>
        <p:txBody>
          <a:bodyPr>
            <a:normAutofit fontScale="40000" lnSpcReduction="20000"/>
          </a:bodyPr>
          <a:lstStyle/>
          <a:p>
            <a:r>
              <a:rPr lang="en-GB" sz="6450" dirty="0">
                <a:latin typeface="Comic Sans MS" panose="030F0702030302020204" pitchFamily="66" charset="0"/>
              </a:rPr>
              <a:t>The same participants take part in each condition of the independent variable.  This means that each condition of the experiment includes the same group of participants.</a:t>
            </a:r>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a:p>
            <a:endParaRPr lang="en-GB" dirty="0"/>
          </a:p>
        </p:txBody>
      </p:sp>
      <p:grpSp>
        <p:nvGrpSpPr>
          <p:cNvPr id="4" name="Group 11"/>
          <p:cNvGrpSpPr>
            <a:grpSpLocks/>
          </p:cNvGrpSpPr>
          <p:nvPr/>
        </p:nvGrpSpPr>
        <p:grpSpPr bwMode="auto">
          <a:xfrm>
            <a:off x="250242" y="5331838"/>
            <a:ext cx="2001638" cy="1230127"/>
            <a:chOff x="1547664" y="4869160"/>
            <a:chExt cx="2232248" cy="1152128"/>
          </a:xfrm>
        </p:grpSpPr>
        <p:pic>
          <p:nvPicPr>
            <p:cNvPr id="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29" y="3314588"/>
            <a:ext cx="4713103" cy="1908891"/>
          </a:xfrm>
          <a:prstGeom prst="rect">
            <a:avLst/>
          </a:prstGeom>
        </p:spPr>
      </p:pic>
    </p:spTree>
    <p:extLst>
      <p:ext uri="{BB962C8B-B14F-4D97-AF65-F5344CB8AC3E}">
        <p14:creationId xmlns:p14="http://schemas.microsoft.com/office/powerpoint/2010/main" val="236865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style>
          <a:lnRef idx="2">
            <a:schemeClr val="accent5"/>
          </a:lnRef>
          <a:fillRef idx="1">
            <a:schemeClr val="lt1"/>
          </a:fillRef>
          <a:effectRef idx="0">
            <a:schemeClr val="accent5"/>
          </a:effectRef>
          <a:fontRef idx="minor">
            <a:schemeClr val="dk1"/>
          </a:fontRef>
        </p:style>
        <p:txBody>
          <a:bodyPr>
            <a:noAutofit/>
          </a:bodyPr>
          <a:lstStyle/>
          <a:p>
            <a:pPr algn="ctr"/>
            <a:r>
              <a:rPr lang="en-GB" sz="3600" u="sng" dirty="0">
                <a:latin typeface="Comic Sans MS" panose="030F0702030302020204" pitchFamily="66" charset="0"/>
              </a:rPr>
              <a:t>MATCHED PAIRS DESIGN</a:t>
            </a:r>
          </a:p>
        </p:txBody>
      </p:sp>
      <p:sp>
        <p:nvSpPr>
          <p:cNvPr id="3" name="Content Placeholder 2"/>
          <p:cNvSpPr>
            <a:spLocks noGrp="1"/>
          </p:cNvSpPr>
          <p:nvPr>
            <p:ph idx="1"/>
          </p:nvPr>
        </p:nvSpPr>
        <p:spPr>
          <a:xfrm>
            <a:off x="628650" y="1922075"/>
            <a:ext cx="7886700" cy="975185"/>
          </a:xfrm>
          <a:ln>
            <a:no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GB" dirty="0">
                <a:latin typeface="Comic Sans MS" panose="030F0702030302020204" pitchFamily="66" charset="0"/>
              </a:rPr>
              <a:t>One pair must be randomly assigned to the experimental group and the other to the control group.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75" y="3128646"/>
            <a:ext cx="4229953" cy="268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8201"/>
          <a:stretch/>
        </p:blipFill>
        <p:spPr>
          <a:xfrm>
            <a:off x="5196083" y="3466532"/>
            <a:ext cx="3319267" cy="1514901"/>
          </a:xfrm>
          <a:prstGeom prst="rect">
            <a:avLst/>
          </a:prstGeom>
        </p:spPr>
      </p:pic>
      <p:grpSp>
        <p:nvGrpSpPr>
          <p:cNvPr id="14" name="Group 11"/>
          <p:cNvGrpSpPr>
            <a:grpSpLocks/>
          </p:cNvGrpSpPr>
          <p:nvPr/>
        </p:nvGrpSpPr>
        <p:grpSpPr bwMode="auto">
          <a:xfrm>
            <a:off x="5854897" y="5200175"/>
            <a:ext cx="2001638" cy="1230127"/>
            <a:chOff x="1547664" y="4869160"/>
            <a:chExt cx="2232248" cy="1152128"/>
          </a:xfrm>
        </p:grpSpPr>
        <p:pic>
          <p:nvPicPr>
            <p:cNvPr id="15" name="Picture 2"/>
            <p:cNvPicPr>
              <a:picLocks noChangeAspect="1" noChangeArrowheads="1"/>
            </p:cNvPicPr>
            <p:nvPr/>
          </p:nvPicPr>
          <p:blipFill>
            <a:blip r:embed="rId4"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1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Tree>
    <p:extLst>
      <p:ext uri="{BB962C8B-B14F-4D97-AF65-F5344CB8AC3E}">
        <p14:creationId xmlns:p14="http://schemas.microsoft.com/office/powerpoint/2010/main" val="4154771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119" y="299184"/>
            <a:ext cx="8522629" cy="6197150"/>
          </a:xfrm>
          <a:noFill/>
          <a:ln>
            <a:solidFill>
              <a:srgbClr val="00B050"/>
            </a:solidFill>
          </a:ln>
        </p:spPr>
        <p:txBody>
          <a:bodyPr>
            <a:normAutofit lnSpcReduction="10000"/>
          </a:bodyPr>
          <a:lstStyle/>
          <a:p>
            <a:endParaRPr lang="en-GB" sz="1500" b="1" dirty="0"/>
          </a:p>
          <a:p>
            <a:pPr marL="0" indent="0">
              <a:buNone/>
            </a:pPr>
            <a:r>
              <a:rPr lang="en-GB" sz="1600" b="1" u="sng" dirty="0">
                <a:latin typeface="Comic Sans MS" panose="030F0702030302020204" pitchFamily="66" charset="0"/>
              </a:rPr>
              <a:t>For each of the studies above, and answer the following questions </a:t>
            </a:r>
          </a:p>
          <a:p>
            <a:r>
              <a:rPr lang="en-GB" sz="1600" b="1" i="1" dirty="0">
                <a:latin typeface="Comic Sans MS" panose="030F0702030302020204" pitchFamily="66" charset="0"/>
              </a:rPr>
              <a:t>State the IV and the DV of the experiment</a:t>
            </a:r>
          </a:p>
          <a:p>
            <a:r>
              <a:rPr lang="en-GB" sz="1600" b="1" i="1" dirty="0">
                <a:latin typeface="Comic Sans MS" panose="030F0702030302020204" pitchFamily="66" charset="0"/>
              </a:rPr>
              <a:t>Name the conditions </a:t>
            </a:r>
          </a:p>
          <a:p>
            <a:r>
              <a:rPr lang="en-GB" sz="1600" b="1" i="1" dirty="0">
                <a:latin typeface="Comic Sans MS" panose="030F0702030302020204" pitchFamily="66" charset="0"/>
              </a:rPr>
              <a:t>State which experimental design has been used</a:t>
            </a:r>
          </a:p>
          <a:p>
            <a:r>
              <a:rPr lang="en-GB" sz="1600" b="1" i="1" dirty="0">
                <a:latin typeface="Comic Sans MS" panose="030F0702030302020204" pitchFamily="66" charset="0"/>
              </a:rPr>
              <a:t>Give one strengths and one weakness of that design in relation to the study.</a:t>
            </a:r>
          </a:p>
          <a:p>
            <a:endParaRPr lang="en-GB" sz="1600" b="1" i="1" dirty="0">
              <a:latin typeface="Comic Sans MS" panose="030F0702030302020204" pitchFamily="66" charset="0"/>
            </a:endParaRPr>
          </a:p>
          <a:p>
            <a:r>
              <a:rPr lang="en-GB" sz="1600" b="1" dirty="0">
                <a:latin typeface="Comic Sans MS" panose="030F0702030302020204" pitchFamily="66" charset="0"/>
              </a:rPr>
              <a:t>A psychologist wants to test the theory that doctors have better spatial awareness than teachers. A group of doctors and teachers are given a series of spatial awareness tasks (such as rotating a cube in their heads, giving directions on a map etc.) which produces a spatial awareness score.</a:t>
            </a:r>
          </a:p>
          <a:p>
            <a:pPr marL="0" indent="0">
              <a:buNone/>
            </a:pPr>
            <a:endParaRPr lang="en-GB" sz="1600" b="1" dirty="0">
              <a:latin typeface="Comic Sans MS" panose="030F0702030302020204" pitchFamily="66" charset="0"/>
            </a:endParaRPr>
          </a:p>
          <a:p>
            <a:r>
              <a:rPr lang="en-GB" sz="1600" b="1" dirty="0">
                <a:latin typeface="Comic Sans MS" panose="030F0702030302020204" pitchFamily="66" charset="0"/>
              </a:rPr>
              <a:t>It is proposed that people are more willing to give money to a male rather than a female charity collector. This is tested by showing participants photographs of male and female faces and a description of a fake charity that they represent. The participants are then asked to say how much (if any) money they would donate. </a:t>
            </a:r>
          </a:p>
          <a:p>
            <a:pPr marL="0" indent="0">
              <a:buNone/>
            </a:pPr>
            <a:endParaRPr lang="en-GB" sz="1600" b="1" dirty="0">
              <a:latin typeface="Comic Sans MS" panose="030F0702030302020204" pitchFamily="66" charset="0"/>
            </a:endParaRPr>
          </a:p>
          <a:p>
            <a:r>
              <a:rPr lang="en-GB" sz="1600" b="1" dirty="0">
                <a:latin typeface="Comic Sans MS" panose="030F0702030302020204" pitchFamily="66" charset="0"/>
              </a:rPr>
              <a:t>A researcher is interested in the effect of marriage on general happiness in life. He measures the happiness of engaged people one year before their wedding, and then measures their happiness again one year after they have got married. </a:t>
            </a:r>
          </a:p>
          <a:p>
            <a:pPr marL="0" indent="0">
              <a:buNone/>
            </a:pPr>
            <a:endParaRPr lang="en-GB" sz="1600" b="1"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p:txBody>
      </p:sp>
    </p:spTree>
    <p:extLst>
      <p:ext uri="{BB962C8B-B14F-4D97-AF65-F5344CB8AC3E}">
        <p14:creationId xmlns:p14="http://schemas.microsoft.com/office/powerpoint/2010/main" val="32146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8561990"/>
              </p:ext>
            </p:extLst>
          </p:nvPr>
        </p:nvGraphicFramePr>
        <p:xfrm>
          <a:off x="575369" y="1569492"/>
          <a:ext cx="8148645" cy="4940490"/>
        </p:xfrm>
        <a:graphic>
          <a:graphicData uri="http://schemas.openxmlformats.org/drawingml/2006/table">
            <a:tbl>
              <a:tblPr firstRow="1" bandRow="1">
                <a:tableStyleId>{5940675A-B579-460E-94D1-54222C63F5DA}</a:tableStyleId>
              </a:tblPr>
              <a:tblGrid>
                <a:gridCol w="8148645">
                  <a:extLst>
                    <a:ext uri="{9D8B030D-6E8A-4147-A177-3AD203B41FA5}">
                      <a16:colId xmlns:a16="http://schemas.microsoft.com/office/drawing/2014/main" val="20000"/>
                    </a:ext>
                  </a:extLst>
                </a:gridCol>
              </a:tblGrid>
              <a:tr h="1840982">
                <a:tc>
                  <a:txBody>
                    <a:bodyPr/>
                    <a:lstStyle/>
                    <a:p>
                      <a:endParaRPr lang="en-GB" sz="1400" dirty="0"/>
                    </a:p>
                    <a:p>
                      <a:endParaRPr lang="en-GB" sz="1400" dirty="0"/>
                    </a:p>
                    <a:p>
                      <a:endParaRPr lang="en-GB" sz="1400" dirty="0"/>
                    </a:p>
                    <a:p>
                      <a:endParaRPr lang="en-GB" sz="1400" dirty="0"/>
                    </a:p>
                    <a:p>
                      <a:endParaRPr lang="en-GB" sz="1400" dirty="0"/>
                    </a:p>
                    <a:p>
                      <a:endParaRPr lang="en-GB" sz="1400" dirty="0"/>
                    </a:p>
                  </a:txBody>
                  <a:tcPr marL="68580" marR="68580" marT="34290" marB="34290"/>
                </a:tc>
                <a:extLst>
                  <a:ext uri="{0D108BD9-81ED-4DB2-BD59-A6C34878D82A}">
                    <a16:rowId xmlns:a16="http://schemas.microsoft.com/office/drawing/2014/main" val="10000"/>
                  </a:ext>
                </a:extLst>
              </a:tr>
              <a:tr h="1549754">
                <a:tc>
                  <a:txBody>
                    <a:bodyPr/>
                    <a:lstStyle/>
                    <a:p>
                      <a:endParaRPr lang="en-GB" sz="1400" dirty="0"/>
                    </a:p>
                    <a:p>
                      <a:endParaRPr lang="en-GB" sz="1400" dirty="0"/>
                    </a:p>
                    <a:p>
                      <a:endParaRPr lang="en-GB" sz="1400" dirty="0"/>
                    </a:p>
                    <a:p>
                      <a:endParaRPr lang="en-GB" sz="1400" dirty="0"/>
                    </a:p>
                    <a:p>
                      <a:endParaRPr lang="en-GB" sz="1400" dirty="0"/>
                    </a:p>
                  </a:txBody>
                  <a:tcPr marL="68580" marR="68580" marT="34290" marB="34290"/>
                </a:tc>
                <a:extLst>
                  <a:ext uri="{0D108BD9-81ED-4DB2-BD59-A6C34878D82A}">
                    <a16:rowId xmlns:a16="http://schemas.microsoft.com/office/drawing/2014/main" val="10001"/>
                  </a:ext>
                </a:extLst>
              </a:tr>
              <a:tr h="1549754">
                <a:tc>
                  <a:txBody>
                    <a:bodyPr/>
                    <a:lstStyle/>
                    <a:p>
                      <a:endParaRPr lang="en-GB" sz="1400" dirty="0"/>
                    </a:p>
                    <a:p>
                      <a:endParaRPr lang="en-GB" sz="1400" dirty="0"/>
                    </a:p>
                    <a:p>
                      <a:endParaRPr lang="en-GB" sz="1400" dirty="0"/>
                    </a:p>
                    <a:p>
                      <a:endParaRPr lang="en-GB" sz="1400" dirty="0"/>
                    </a:p>
                    <a:p>
                      <a:endParaRPr lang="en-GB" sz="1400" dirty="0"/>
                    </a:p>
                  </a:txBody>
                  <a:tcPr marL="68580" marR="68580" marT="34290" marB="34290"/>
                </a:tc>
                <a:extLst>
                  <a:ext uri="{0D108BD9-81ED-4DB2-BD59-A6C34878D82A}">
                    <a16:rowId xmlns:a16="http://schemas.microsoft.com/office/drawing/2014/main" val="10002"/>
                  </a:ext>
                </a:extLst>
              </a:tr>
            </a:tbl>
          </a:graphicData>
        </a:graphic>
      </p:graphicFrame>
      <p:grpSp>
        <p:nvGrpSpPr>
          <p:cNvPr id="2" name="Group 13"/>
          <p:cNvGrpSpPr>
            <a:grpSpLocks/>
          </p:cNvGrpSpPr>
          <p:nvPr/>
        </p:nvGrpSpPr>
        <p:grpSpPr bwMode="auto">
          <a:xfrm>
            <a:off x="736258" y="5142414"/>
            <a:ext cx="2006942" cy="1244738"/>
            <a:chOff x="1691680" y="1772816"/>
            <a:chExt cx="2088232" cy="1178788"/>
          </a:xfrm>
        </p:grpSpPr>
        <p:pic>
          <p:nvPicPr>
            <p:cNvPr id="2069"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2070"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a:solidFill>
                    <a:srgbClr val="FF0000"/>
                  </a:solidFill>
                  <a:latin typeface="Comic Sans MS" pitchFamily="66" charset="0"/>
                </a:rPr>
                <a:t>REVVING UP</a:t>
              </a:r>
            </a:p>
          </p:txBody>
        </p:sp>
      </p:grpSp>
      <p:grpSp>
        <p:nvGrpSpPr>
          <p:cNvPr id="3" name="Group 12"/>
          <p:cNvGrpSpPr>
            <a:grpSpLocks/>
          </p:cNvGrpSpPr>
          <p:nvPr/>
        </p:nvGrpSpPr>
        <p:grpSpPr bwMode="auto">
          <a:xfrm>
            <a:off x="806130" y="3629442"/>
            <a:ext cx="2046252" cy="1270103"/>
            <a:chOff x="1619672" y="3284984"/>
            <a:chExt cx="2088232" cy="1224136"/>
          </a:xfrm>
        </p:grpSpPr>
        <p:pic>
          <p:nvPicPr>
            <p:cNvPr id="2067"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2068"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grpSp>
        <p:nvGrpSpPr>
          <p:cNvPr id="4" name="Group 11"/>
          <p:cNvGrpSpPr>
            <a:grpSpLocks/>
          </p:cNvGrpSpPr>
          <p:nvPr/>
        </p:nvGrpSpPr>
        <p:grpSpPr bwMode="auto">
          <a:xfrm>
            <a:off x="741562" y="1797068"/>
            <a:ext cx="2001638" cy="1230127"/>
            <a:chOff x="1547664" y="4869160"/>
            <a:chExt cx="2232248" cy="1152128"/>
          </a:xfrm>
        </p:grpSpPr>
        <p:pic>
          <p:nvPicPr>
            <p:cNvPr id="206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206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
        <p:nvSpPr>
          <p:cNvPr id="2063" name="TextBox 14"/>
          <p:cNvSpPr txBox="1">
            <a:spLocks noChangeArrowheads="1"/>
          </p:cNvSpPr>
          <p:nvPr/>
        </p:nvSpPr>
        <p:spPr bwMode="auto">
          <a:xfrm>
            <a:off x="411597" y="358155"/>
            <a:ext cx="3132535" cy="507831"/>
          </a:xfrm>
          <a:prstGeom prst="rect">
            <a:avLst/>
          </a:prstGeom>
          <a:noFill/>
          <a:ln w="9525">
            <a:noFill/>
            <a:miter lim="800000"/>
            <a:headEnd/>
            <a:tailEnd/>
          </a:ln>
        </p:spPr>
        <p:txBody>
          <a:bodyPr>
            <a:spAutoFit/>
          </a:bodyPr>
          <a:lstStyle/>
          <a:p>
            <a:pPr algn="ctr"/>
            <a:r>
              <a:rPr lang="en-GB" sz="2700" b="1" dirty="0">
                <a:latin typeface="Comic Sans MS" pitchFamily="66" charset="0"/>
              </a:rPr>
              <a:t>Progress Criteria</a:t>
            </a:r>
          </a:p>
        </p:txBody>
      </p:sp>
      <p:sp>
        <p:nvSpPr>
          <p:cNvPr id="16" name="Cloud Callout 15"/>
          <p:cNvSpPr/>
          <p:nvPr/>
        </p:nvSpPr>
        <p:spPr>
          <a:xfrm>
            <a:off x="5571111" y="352826"/>
            <a:ext cx="3025378" cy="1026319"/>
          </a:xfrm>
          <a:prstGeom prst="cloudCallout">
            <a:avLst>
              <a:gd name="adj1" fmla="val -81371"/>
              <a:gd name="adj2" fmla="val 25110"/>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350" dirty="0">
                <a:latin typeface="Comic Sans MS" pitchFamily="66" charset="0"/>
              </a:rPr>
              <a:t>How will you know that you have made progress this lesson?</a:t>
            </a:r>
          </a:p>
        </p:txBody>
      </p:sp>
      <p:sp>
        <p:nvSpPr>
          <p:cNvPr id="14" name="TextBox 13"/>
          <p:cNvSpPr txBox="1"/>
          <p:nvPr/>
        </p:nvSpPr>
        <p:spPr>
          <a:xfrm>
            <a:off x="3357385" y="1918757"/>
            <a:ext cx="4967747" cy="1015663"/>
          </a:xfrm>
          <a:prstGeom prst="rect">
            <a:avLst/>
          </a:prstGeom>
          <a:noFill/>
        </p:spPr>
        <p:txBody>
          <a:bodyPr wrap="square" rtlCol="0">
            <a:spAutoFit/>
          </a:bodyPr>
          <a:lstStyle/>
          <a:p>
            <a:pPr algn="ctr"/>
            <a:r>
              <a:rPr lang="en-GB" sz="2000" dirty="0">
                <a:solidFill>
                  <a:srgbClr val="00B050"/>
                </a:solidFill>
                <a:latin typeface="Comic Sans MS" pitchFamily="66" charset="0"/>
              </a:rPr>
              <a:t>I can evaluate the strengths and weaknesses of the experimental method and experimental designs.</a:t>
            </a:r>
          </a:p>
        </p:txBody>
      </p:sp>
      <p:sp>
        <p:nvSpPr>
          <p:cNvPr id="15" name="TextBox 14"/>
          <p:cNvSpPr txBox="1"/>
          <p:nvPr/>
        </p:nvSpPr>
        <p:spPr>
          <a:xfrm>
            <a:off x="3234520" y="3545593"/>
            <a:ext cx="5359442" cy="1015663"/>
          </a:xfrm>
          <a:prstGeom prst="rect">
            <a:avLst/>
          </a:prstGeom>
          <a:noFill/>
        </p:spPr>
        <p:txBody>
          <a:bodyPr wrap="square" rtlCol="0">
            <a:spAutoFit/>
          </a:bodyPr>
          <a:lstStyle/>
          <a:p>
            <a:pPr algn="ctr"/>
            <a:r>
              <a:rPr lang="en-GB" sz="2000" dirty="0">
                <a:solidFill>
                  <a:srgbClr val="FFC000"/>
                </a:solidFill>
                <a:latin typeface="Comic Sans MS" pitchFamily="66" charset="0"/>
              </a:rPr>
              <a:t>I can explain the difference between the independent and dependent variable and how they are operationalised.</a:t>
            </a:r>
          </a:p>
        </p:txBody>
      </p:sp>
      <p:sp>
        <p:nvSpPr>
          <p:cNvPr id="17" name="TextBox 16"/>
          <p:cNvSpPr txBox="1"/>
          <p:nvPr/>
        </p:nvSpPr>
        <p:spPr>
          <a:xfrm>
            <a:off x="3234520" y="5142414"/>
            <a:ext cx="5090613" cy="923330"/>
          </a:xfrm>
          <a:prstGeom prst="rect">
            <a:avLst/>
          </a:prstGeom>
          <a:noFill/>
        </p:spPr>
        <p:txBody>
          <a:bodyPr wrap="square" rtlCol="0">
            <a:spAutoFit/>
          </a:bodyPr>
          <a:lstStyle/>
          <a:p>
            <a:pPr algn="ctr"/>
            <a:r>
              <a:rPr lang="en-GB" dirty="0">
                <a:solidFill>
                  <a:srgbClr val="FF0000"/>
                </a:solidFill>
                <a:latin typeface="Comic Sans MS" pitchFamily="66" charset="0"/>
              </a:rPr>
              <a:t>I can explain the different methods used for conducting research in psychology and what the experimental method is.</a:t>
            </a:r>
          </a:p>
        </p:txBody>
      </p:sp>
    </p:spTree>
    <p:extLst>
      <p:ext uri="{BB962C8B-B14F-4D97-AF65-F5344CB8AC3E}">
        <p14:creationId xmlns:p14="http://schemas.microsoft.com/office/powerpoint/2010/main" val="96489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3600" b="1" dirty="0">
                <a:latin typeface="Comic Sans MS" panose="030F0702030302020204" pitchFamily="66" charset="0"/>
                <a:ea typeface="Times New Roman" panose="02020603050405020304" pitchFamily="18" charset="0"/>
                <a:cs typeface="Times New Roman" panose="02020603050405020304" pitchFamily="18" charset="0"/>
              </a:rPr>
              <a:t>Why are Research Methods Important?</a:t>
            </a:r>
            <a:endParaRPr lang="en-GB" sz="3600" dirty="0"/>
          </a:p>
        </p:txBody>
      </p:sp>
      <p:sp>
        <p:nvSpPr>
          <p:cNvPr id="4" name="Content Placeholder 3"/>
          <p:cNvSpPr>
            <a:spLocks noGrp="1"/>
          </p:cNvSpPr>
          <p:nvPr>
            <p:ph idx="1"/>
          </p:nvPr>
        </p:nvSpPr>
        <p:spPr/>
        <p:txBody>
          <a:bodyPr>
            <a:normAutofit fontScale="55000" lnSpcReduction="20000"/>
          </a:bodyPr>
          <a:lstStyle/>
          <a:p>
            <a:pPr marL="257175" indent="-257175">
              <a:lnSpc>
                <a:spcPct val="150000"/>
              </a:lnSpc>
              <a:buFont typeface="Symbol" panose="05050102010706020507" pitchFamily="18" charset="2"/>
              <a:buChar char=""/>
            </a:pPr>
            <a:r>
              <a:rPr lang="en-GB" dirty="0">
                <a:solidFill>
                  <a:srgbClr val="000000"/>
                </a:solidFill>
                <a:latin typeface="Comic Sans MS" panose="030F0702030302020204" pitchFamily="66" charset="0"/>
                <a:ea typeface="Calibri" panose="020F0502020204030204" pitchFamily="34" charset="0"/>
                <a:cs typeface="Arial" panose="020B0604020202020204" pitchFamily="34" charset="0"/>
              </a:rPr>
              <a:t>It is important that we understand how valid and reliable research and theories are.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50000"/>
              </a:lnSpc>
              <a:buFont typeface="Symbol" panose="05050102010706020507" pitchFamily="18" charset="2"/>
              <a:buChar char=""/>
            </a:pPr>
            <a:r>
              <a:rPr lang="en-GB" dirty="0">
                <a:solidFill>
                  <a:srgbClr val="000000"/>
                </a:solidFill>
                <a:latin typeface="Comic Sans MS" panose="030F0702030302020204" pitchFamily="66" charset="0"/>
                <a:ea typeface="Calibri" panose="020F0502020204030204" pitchFamily="34" charset="0"/>
                <a:cs typeface="Arial" panose="020B0604020202020204" pitchFamily="34" charset="0"/>
              </a:rPr>
              <a:t>Without scientific psychological investigations we have no way of really knowing the truth about how humans think and behave.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50000"/>
              </a:lnSpc>
              <a:buFont typeface="Symbol" panose="05050102010706020507" pitchFamily="18" charset="2"/>
              <a:buChar char=""/>
            </a:pPr>
            <a:r>
              <a:rPr lang="en-GB" dirty="0">
                <a:solidFill>
                  <a:srgbClr val="000000"/>
                </a:solidFill>
                <a:latin typeface="Comic Sans MS" panose="030F0702030302020204" pitchFamily="66" charset="0"/>
                <a:ea typeface="Calibri" panose="020F0502020204030204" pitchFamily="34" charset="0"/>
                <a:cs typeface="Arial" panose="020B0604020202020204" pitchFamily="34" charset="0"/>
              </a:rPr>
              <a:t>There is no one perfect method though, so we need to be able to describe each method and understand the strengths and weaknesses of each method.</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50000"/>
              </a:lnSpc>
              <a:buFont typeface="Symbol" panose="05050102010706020507" pitchFamily="18" charset="2"/>
              <a:buChar char=""/>
            </a:pPr>
            <a:r>
              <a:rPr lang="en-GB" dirty="0">
                <a:solidFill>
                  <a:srgbClr val="000000"/>
                </a:solidFill>
                <a:latin typeface="Comic Sans MS" panose="030F0702030302020204" pitchFamily="66" charset="0"/>
                <a:ea typeface="Calibri" panose="020F0502020204030204" pitchFamily="34" charset="0"/>
                <a:cs typeface="Arial" panose="020B0604020202020204" pitchFamily="34" charset="0"/>
              </a:rPr>
              <a:t>Research Methods allow us to understand and evaluate the Core Studies.</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50000"/>
              </a:lnSpc>
              <a:buFont typeface="Symbol" panose="05050102010706020507" pitchFamily="18" charset="2"/>
              <a:buChar char=""/>
            </a:pPr>
            <a:r>
              <a:rPr lang="en-GB" dirty="0">
                <a:solidFill>
                  <a:srgbClr val="000000"/>
                </a:solidFill>
                <a:latin typeface="Comic Sans MS" panose="030F0702030302020204" pitchFamily="66" charset="0"/>
                <a:ea typeface="Calibri" panose="020F0502020204030204" pitchFamily="34" charset="0"/>
                <a:cs typeface="Arial" panose="020B0604020202020204" pitchFamily="34" charset="0"/>
              </a:rPr>
              <a:t>They also allow us to better judge how true and accurate the statements of the media, politicians, advertisers and scientists really are.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843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b="1" u="sng" dirty="0">
                <a:latin typeface="Comic Sans MS" panose="030F0702030302020204" pitchFamily="66" charset="0"/>
              </a:rPr>
              <a:t>We will look at four research methods</a:t>
            </a:r>
            <a:r>
              <a:rPr lang="en-GB" sz="2700" dirty="0">
                <a:latin typeface="Comic Sans MS" panose="030F0702030302020204" pitchFamily="66" charset="0"/>
              </a:rPr>
              <a:t>:</a:t>
            </a:r>
          </a:p>
        </p:txBody>
      </p:sp>
      <p:sp>
        <p:nvSpPr>
          <p:cNvPr id="3" name="Content Placeholder 2"/>
          <p:cNvSpPr>
            <a:spLocks noGrp="1"/>
          </p:cNvSpPr>
          <p:nvPr>
            <p:ph idx="1"/>
          </p:nvPr>
        </p:nvSpPr>
        <p:spPr/>
        <p:txBody>
          <a:bodyPr/>
          <a:lstStyle/>
          <a:p>
            <a:pPr lvl="0"/>
            <a:r>
              <a:rPr lang="en-GB" dirty="0">
                <a:latin typeface="Comic Sans MS" panose="030F0702030302020204" pitchFamily="66" charset="0"/>
              </a:rPr>
              <a:t>Experiment.</a:t>
            </a:r>
          </a:p>
          <a:p>
            <a:pPr lvl="0"/>
            <a:r>
              <a:rPr lang="en-GB" dirty="0">
                <a:latin typeface="Comic Sans MS" panose="030F0702030302020204" pitchFamily="66" charset="0"/>
              </a:rPr>
              <a:t>Self-report.</a:t>
            </a:r>
          </a:p>
          <a:p>
            <a:pPr lvl="0"/>
            <a:r>
              <a:rPr lang="en-GB" dirty="0">
                <a:latin typeface="Comic Sans MS" panose="030F0702030302020204" pitchFamily="66" charset="0"/>
              </a:rPr>
              <a:t>Observation.</a:t>
            </a:r>
          </a:p>
          <a:p>
            <a:r>
              <a:rPr lang="en-GB" dirty="0">
                <a:latin typeface="Comic Sans MS" panose="030F0702030302020204" pitchFamily="66" charset="0"/>
              </a:rPr>
              <a:t>Correlation.</a:t>
            </a:r>
          </a:p>
        </p:txBody>
      </p:sp>
      <p:grpSp>
        <p:nvGrpSpPr>
          <p:cNvPr id="7" name="Group 13"/>
          <p:cNvGrpSpPr>
            <a:grpSpLocks/>
          </p:cNvGrpSpPr>
          <p:nvPr/>
        </p:nvGrpSpPr>
        <p:grpSpPr bwMode="auto">
          <a:xfrm>
            <a:off x="6959637" y="5374426"/>
            <a:ext cx="2006942" cy="1244738"/>
            <a:chOff x="1691680" y="1772816"/>
            <a:chExt cx="2088232" cy="1178788"/>
          </a:xfrm>
        </p:grpSpPr>
        <p:pic>
          <p:nvPicPr>
            <p:cNvPr id="8"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9"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a:solidFill>
                    <a:srgbClr val="FF0000"/>
                  </a:solidFill>
                  <a:latin typeface="Comic Sans MS" pitchFamily="66" charset="0"/>
                </a:rPr>
                <a:t>REVVING UP</a:t>
              </a:r>
            </a:p>
          </p:txBody>
        </p:sp>
      </p:grpSp>
    </p:spTree>
    <p:extLst>
      <p:ext uri="{BB962C8B-B14F-4D97-AF65-F5344CB8AC3E}">
        <p14:creationId xmlns:p14="http://schemas.microsoft.com/office/powerpoint/2010/main" val="338932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pPr algn="ctr"/>
            <a:r>
              <a:rPr lang="en-US" dirty="0">
                <a:latin typeface="Comic Sans MS" panose="030F0702030302020204" pitchFamily="66" charset="0"/>
              </a:rPr>
              <a:t>Non-experimental research methods</a:t>
            </a:r>
          </a:p>
        </p:txBody>
      </p:sp>
      <p:sp>
        <p:nvSpPr>
          <p:cNvPr id="3" name="Content Placeholder 2"/>
          <p:cNvSpPr>
            <a:spLocks noGrp="1"/>
          </p:cNvSpPr>
          <p:nvPr>
            <p:ph idx="1"/>
          </p:nvPr>
        </p:nvSpPr>
        <p:spPr/>
        <p:txBody>
          <a:bodyPr/>
          <a:lstStyle/>
          <a:p>
            <a:r>
              <a:rPr lang="en-US" sz="2400" dirty="0">
                <a:latin typeface="Comic Sans MS" panose="030F0702030302020204" pitchFamily="66" charset="0"/>
              </a:rPr>
              <a:t>Surveys (questionnaires, intelligence tests, personality tests…)</a:t>
            </a:r>
          </a:p>
          <a:p>
            <a:r>
              <a:rPr lang="en-US" sz="2400" dirty="0">
                <a:latin typeface="Comic Sans MS" panose="030F0702030302020204" pitchFamily="66" charset="0"/>
              </a:rPr>
              <a:t>Naturalistic observation</a:t>
            </a:r>
          </a:p>
          <a:p>
            <a:r>
              <a:rPr lang="en-US" sz="2400" dirty="0">
                <a:latin typeface="Comic Sans MS" panose="030F0702030302020204" pitchFamily="66" charset="0"/>
              </a:rPr>
              <a:t>Case studies (when one person’s case is followed)</a:t>
            </a:r>
          </a:p>
          <a:p>
            <a:pPr marL="0" indent="0">
              <a:buNone/>
            </a:pPr>
            <a:endParaRPr lang="en-US" dirty="0"/>
          </a:p>
        </p:txBody>
      </p:sp>
      <p:grpSp>
        <p:nvGrpSpPr>
          <p:cNvPr id="4" name="Group 13"/>
          <p:cNvGrpSpPr>
            <a:grpSpLocks/>
          </p:cNvGrpSpPr>
          <p:nvPr/>
        </p:nvGrpSpPr>
        <p:grpSpPr bwMode="auto">
          <a:xfrm>
            <a:off x="736258" y="5142414"/>
            <a:ext cx="2006942" cy="1244738"/>
            <a:chOff x="1691680" y="1772816"/>
            <a:chExt cx="2088232" cy="1178788"/>
          </a:xfrm>
        </p:grpSpPr>
        <p:pic>
          <p:nvPicPr>
            <p:cNvPr id="5"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6"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a:solidFill>
                    <a:srgbClr val="FF0000"/>
                  </a:solidFill>
                  <a:latin typeface="Comic Sans MS" pitchFamily="66" charset="0"/>
                </a:rPr>
                <a:t>REVVING UP</a:t>
              </a:r>
            </a:p>
          </p:txBody>
        </p:sp>
      </p:grpSp>
    </p:spTree>
    <p:extLst>
      <p:ext uri="{BB962C8B-B14F-4D97-AF65-F5344CB8AC3E}">
        <p14:creationId xmlns:p14="http://schemas.microsoft.com/office/powerpoint/2010/main" val="408889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r>
              <a:rPr lang="en-US" dirty="0">
                <a:latin typeface="Comic Sans MS" panose="030F0702030302020204" pitchFamily="66" charset="0"/>
              </a:rPr>
              <a:t>Experiments require…</a:t>
            </a:r>
          </a:p>
        </p:txBody>
      </p:sp>
      <p:sp>
        <p:nvSpPr>
          <p:cNvPr id="3" name="Content Placeholder 2"/>
          <p:cNvSpPr>
            <a:spLocks noGrp="1"/>
          </p:cNvSpPr>
          <p:nvPr>
            <p:ph idx="1"/>
          </p:nvPr>
        </p:nvSpPr>
        <p:spPr/>
        <p:txBody>
          <a:bodyPr>
            <a:normAutofit/>
          </a:bodyPr>
          <a:lstStyle/>
          <a:p>
            <a:r>
              <a:rPr lang="en-US" sz="2400" dirty="0">
                <a:latin typeface="Comic Sans MS" panose="030F0702030302020204" pitchFamily="66" charset="0"/>
              </a:rPr>
              <a:t>Controlled conditions</a:t>
            </a:r>
          </a:p>
          <a:p>
            <a:r>
              <a:rPr lang="en-US" sz="2400" dirty="0">
                <a:latin typeface="Comic Sans MS" panose="030F0702030302020204" pitchFamily="66" charset="0"/>
              </a:rPr>
              <a:t>An Independent Variable that the researcher can manipulate</a:t>
            </a:r>
          </a:p>
          <a:p>
            <a:r>
              <a:rPr lang="en-US" sz="2400" dirty="0">
                <a:latin typeface="Comic Sans MS" panose="030F0702030302020204" pitchFamily="66" charset="0"/>
              </a:rPr>
              <a:t>Dependent Variable that the researcher can measure</a:t>
            </a:r>
          </a:p>
          <a:p>
            <a:r>
              <a:rPr lang="en-US" sz="2400" dirty="0">
                <a:latin typeface="Comic Sans MS" panose="030F0702030302020204" pitchFamily="66" charset="0"/>
              </a:rPr>
              <a:t>At least two conditions for the independent variable</a:t>
            </a:r>
          </a:p>
        </p:txBody>
      </p:sp>
      <p:grpSp>
        <p:nvGrpSpPr>
          <p:cNvPr id="4" name="Group 13"/>
          <p:cNvGrpSpPr>
            <a:grpSpLocks/>
          </p:cNvGrpSpPr>
          <p:nvPr/>
        </p:nvGrpSpPr>
        <p:grpSpPr bwMode="auto">
          <a:xfrm>
            <a:off x="6986932" y="5251596"/>
            <a:ext cx="2006942" cy="1244738"/>
            <a:chOff x="1691680" y="1772816"/>
            <a:chExt cx="2088232" cy="1178788"/>
          </a:xfrm>
        </p:grpSpPr>
        <p:pic>
          <p:nvPicPr>
            <p:cNvPr id="5"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6"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a:solidFill>
                    <a:srgbClr val="FF0000"/>
                  </a:solidFill>
                  <a:latin typeface="Comic Sans MS" pitchFamily="66" charset="0"/>
                </a:rPr>
                <a:t>REVVING UP</a:t>
              </a:r>
            </a:p>
          </p:txBody>
        </p:sp>
      </p:grpSp>
    </p:spTree>
    <p:extLst>
      <p:ext uri="{BB962C8B-B14F-4D97-AF65-F5344CB8AC3E}">
        <p14:creationId xmlns:p14="http://schemas.microsoft.com/office/powerpoint/2010/main" val="91874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style>
          <a:lnRef idx="2">
            <a:schemeClr val="accent2"/>
          </a:lnRef>
          <a:fillRef idx="1">
            <a:schemeClr val="lt1"/>
          </a:fillRef>
          <a:effectRef idx="0">
            <a:schemeClr val="accent2"/>
          </a:effectRef>
          <a:fontRef idx="minor">
            <a:schemeClr val="dk1"/>
          </a:fontRef>
        </p:style>
        <p:txBody>
          <a:bodyPr/>
          <a:lstStyle/>
          <a:p>
            <a:r>
              <a:rPr lang="en-US" dirty="0">
                <a:latin typeface="Comic Sans MS" panose="030F0702030302020204" pitchFamily="66" charset="0"/>
              </a:rPr>
              <a:t>Independent variables (IV)</a:t>
            </a:r>
          </a:p>
        </p:txBody>
      </p:sp>
      <p:sp>
        <p:nvSpPr>
          <p:cNvPr id="3" name="Content Placeholder 2"/>
          <p:cNvSpPr>
            <a:spLocks noGrp="1"/>
          </p:cNvSpPr>
          <p:nvPr>
            <p:ph idx="1"/>
          </p:nvPr>
        </p:nvSpPr>
        <p:spPr/>
        <p:txBody>
          <a:bodyPr/>
          <a:lstStyle/>
          <a:p>
            <a:r>
              <a:rPr lang="en-US" dirty="0">
                <a:latin typeface="Comic Sans MS" panose="030F0702030302020204" pitchFamily="66" charset="0"/>
              </a:rPr>
              <a:t>The IV is the variable that is manipulated to see what effect it has on the Dependent Variable (DV) </a:t>
            </a:r>
          </a:p>
          <a:p>
            <a:r>
              <a:rPr lang="en-US" dirty="0">
                <a:latin typeface="Comic Sans MS" panose="030F0702030302020204" pitchFamily="66" charset="0"/>
              </a:rPr>
              <a:t>The researcher needs to manipulate the variable, otherwise it is not “independent”</a:t>
            </a:r>
          </a:p>
        </p:txBody>
      </p:sp>
      <p:grpSp>
        <p:nvGrpSpPr>
          <p:cNvPr id="4" name="Group 12"/>
          <p:cNvGrpSpPr>
            <a:grpSpLocks/>
          </p:cNvGrpSpPr>
          <p:nvPr/>
        </p:nvGrpSpPr>
        <p:grpSpPr bwMode="auto">
          <a:xfrm>
            <a:off x="6797497" y="5171639"/>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33415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normAutofit/>
          </a:bodyPr>
          <a:lstStyle/>
          <a:p>
            <a:r>
              <a:rPr lang="en-US" sz="3600" dirty="0">
                <a:latin typeface="Comic Sans MS" panose="030F0702030302020204" pitchFamily="66" charset="0"/>
              </a:rPr>
              <a:t>Are these variables “independent”?</a:t>
            </a:r>
          </a:p>
        </p:txBody>
      </p:sp>
      <p:sp>
        <p:nvSpPr>
          <p:cNvPr id="3" name="Content Placeholder 2"/>
          <p:cNvSpPr>
            <a:spLocks noGrp="1"/>
          </p:cNvSpPr>
          <p:nvPr>
            <p:ph idx="1"/>
          </p:nvPr>
        </p:nvSpPr>
        <p:spPr/>
        <p:txBody>
          <a:bodyPr/>
          <a:lstStyle/>
          <a:p>
            <a:r>
              <a:rPr lang="en-US" dirty="0">
                <a:latin typeface="Comic Sans MS" panose="030F0702030302020204" pitchFamily="66" charset="0"/>
              </a:rPr>
              <a:t>Gender of the participants</a:t>
            </a:r>
          </a:p>
          <a:p>
            <a:r>
              <a:rPr lang="en-US" dirty="0">
                <a:latin typeface="Comic Sans MS" panose="030F0702030302020204" pitchFamily="66" charset="0"/>
              </a:rPr>
              <a:t>Type of words participants are asked to recall</a:t>
            </a:r>
          </a:p>
          <a:p>
            <a:r>
              <a:rPr lang="en-US" dirty="0">
                <a:latin typeface="Comic Sans MS" panose="030F0702030302020204" pitchFamily="66" charset="0"/>
              </a:rPr>
              <a:t>Age of participants</a:t>
            </a:r>
          </a:p>
          <a:p>
            <a:r>
              <a:rPr lang="en-US" dirty="0">
                <a:latin typeface="Comic Sans MS" panose="030F0702030302020204" pitchFamily="66" charset="0"/>
              </a:rPr>
              <a:t>Height of participants</a:t>
            </a:r>
          </a:p>
          <a:p>
            <a:r>
              <a:rPr lang="en-US" dirty="0">
                <a:latin typeface="Comic Sans MS" panose="030F0702030302020204" pitchFamily="66" charset="0"/>
              </a:rPr>
              <a:t>Types of pictures shown to the participants</a:t>
            </a:r>
          </a:p>
          <a:p>
            <a:r>
              <a:rPr lang="en-US" dirty="0">
                <a:latin typeface="Comic Sans MS" panose="030F0702030302020204" pitchFamily="66" charset="0"/>
              </a:rPr>
              <a:t>Number of languages spoken by the participants</a:t>
            </a:r>
          </a:p>
        </p:txBody>
      </p:sp>
      <p:grpSp>
        <p:nvGrpSpPr>
          <p:cNvPr id="4" name="Group 12"/>
          <p:cNvGrpSpPr>
            <a:grpSpLocks/>
          </p:cNvGrpSpPr>
          <p:nvPr/>
        </p:nvGrpSpPr>
        <p:grpSpPr bwMode="auto">
          <a:xfrm>
            <a:off x="6797497" y="5362707"/>
            <a:ext cx="2046252" cy="1270103"/>
            <a:chOff x="1619672" y="3284984"/>
            <a:chExt cx="2088232" cy="1224136"/>
          </a:xfrm>
        </p:grpSpPr>
        <p:pic>
          <p:nvPicPr>
            <p:cNvPr id="5" name="Picture 2"/>
            <p:cNvPicPr>
              <a:picLocks noChangeAspect="1" noChangeArrowheads="1"/>
            </p:cNvPicPr>
            <p:nvPr/>
          </p:nvPicPr>
          <p:blipFill>
            <a:blip r:embed="rId3"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41274874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1190</Words>
  <Application>Microsoft Office PowerPoint</Application>
  <PresentationFormat>On-screen Show (4:3)</PresentationFormat>
  <Paragraphs>186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Comic Sans MS</vt:lpstr>
      <vt:lpstr>Symbol</vt:lpstr>
      <vt:lpstr>Times New Roman</vt:lpstr>
      <vt:lpstr>Office Theme</vt:lpstr>
      <vt:lpstr>What are the key elements of maths that you need to focus on?  Use red pens to correct your maths exam.</vt:lpstr>
      <vt:lpstr>1.1 Research Methods and Techniques </vt:lpstr>
      <vt:lpstr>PowerPoint Presentation</vt:lpstr>
      <vt:lpstr>Why are Research Methods Important?</vt:lpstr>
      <vt:lpstr>We will look at four research methods:</vt:lpstr>
      <vt:lpstr>Non-experimental research methods</vt:lpstr>
      <vt:lpstr>Experiments require…</vt:lpstr>
      <vt:lpstr>Independent variables (IV)</vt:lpstr>
      <vt:lpstr>Are these variables “independent”?</vt:lpstr>
      <vt:lpstr>IV and conditions</vt:lpstr>
      <vt:lpstr>Dependent Variable (DV)</vt:lpstr>
      <vt:lpstr>Operationalization</vt:lpstr>
      <vt:lpstr>Exercise: Operationalize the IV and DV</vt:lpstr>
      <vt:lpstr>Exercise: Operationalize the IV and DV</vt:lpstr>
      <vt:lpstr>Control</vt:lpstr>
      <vt:lpstr>No control</vt:lpstr>
      <vt:lpstr>Exercise 1</vt:lpstr>
      <vt:lpstr>Exercise 2</vt:lpstr>
      <vt:lpstr>There are 3 types of experiment</vt:lpstr>
      <vt:lpstr>Experimental designs</vt:lpstr>
      <vt:lpstr>What is meant by experimental design?</vt:lpstr>
      <vt:lpstr>Independent Group design</vt:lpstr>
      <vt:lpstr>REPEATED MEASURES GROUP DESIGN</vt:lpstr>
      <vt:lpstr>MATCHED PAIRS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Suzanna Lloyd</dc:creator>
  <cp:lastModifiedBy>Suzanna Renew</cp:lastModifiedBy>
  <cp:revision>19</cp:revision>
  <dcterms:created xsi:type="dcterms:W3CDTF">2015-09-13T15:52:12Z</dcterms:created>
  <dcterms:modified xsi:type="dcterms:W3CDTF">2016-03-30T21:34:16Z</dcterms:modified>
</cp:coreProperties>
</file>