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9"/>
  </p:notes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956" autoAdjust="0"/>
    <p:restoredTop sz="91462" autoAdjust="0"/>
  </p:normalViewPr>
  <p:slideViewPr>
    <p:cSldViewPr snapToGrid="0">
      <p:cViewPr varScale="1">
        <p:scale>
          <a:sx n="67" d="100"/>
          <a:sy n="67" d="100"/>
        </p:scale>
        <p:origin x="1296"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ADCED7A-211C-4CE1-9639-D8790C964E01}" type="datetimeFigureOut">
              <a:rPr lang="en-GB" smtClean="0"/>
              <a:t>23/06/2016</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A12FE57-ADA1-48F6-A95D-230219E899ED}" type="slidenum">
              <a:rPr lang="en-GB" smtClean="0"/>
              <a:t>‹#›</a:t>
            </a:fld>
            <a:endParaRPr lang="en-GB"/>
          </a:p>
        </p:txBody>
      </p:sp>
    </p:spTree>
    <p:extLst>
      <p:ext uri="{BB962C8B-B14F-4D97-AF65-F5344CB8AC3E}">
        <p14:creationId xmlns:p14="http://schemas.microsoft.com/office/powerpoint/2010/main" val="7007136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GB" altLang="en-US" dirty="0"/>
          </a:p>
        </p:txBody>
      </p:sp>
      <p:sp>
        <p:nvSpPr>
          <p:cNvPr id="51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300">
                <a:solidFill>
                  <a:schemeClr val="tx1"/>
                </a:solidFill>
                <a:latin typeface="Calibri" panose="020F0502020204030204" pitchFamily="34" charset="0"/>
              </a:defRPr>
            </a:lvl1pPr>
            <a:lvl2pPr marL="783887" indent="-301495">
              <a:spcBef>
                <a:spcPct val="30000"/>
              </a:spcBef>
              <a:defRPr sz="1300">
                <a:solidFill>
                  <a:schemeClr val="tx1"/>
                </a:solidFill>
                <a:latin typeface="Calibri" panose="020F0502020204030204" pitchFamily="34" charset="0"/>
              </a:defRPr>
            </a:lvl2pPr>
            <a:lvl3pPr marL="1205979" indent="-241196">
              <a:spcBef>
                <a:spcPct val="30000"/>
              </a:spcBef>
              <a:defRPr sz="1300">
                <a:solidFill>
                  <a:schemeClr val="tx1"/>
                </a:solidFill>
                <a:latin typeface="Calibri" panose="020F0502020204030204" pitchFamily="34" charset="0"/>
              </a:defRPr>
            </a:lvl3pPr>
            <a:lvl4pPr marL="1688371" indent="-241196">
              <a:spcBef>
                <a:spcPct val="30000"/>
              </a:spcBef>
              <a:defRPr sz="1300">
                <a:solidFill>
                  <a:schemeClr val="tx1"/>
                </a:solidFill>
                <a:latin typeface="Calibri" panose="020F0502020204030204" pitchFamily="34" charset="0"/>
              </a:defRPr>
            </a:lvl4pPr>
            <a:lvl5pPr marL="2170763" indent="-241196">
              <a:spcBef>
                <a:spcPct val="30000"/>
              </a:spcBef>
              <a:defRPr sz="1300">
                <a:solidFill>
                  <a:schemeClr val="tx1"/>
                </a:solidFill>
                <a:latin typeface="Calibri" panose="020F0502020204030204" pitchFamily="34" charset="0"/>
              </a:defRPr>
            </a:lvl5pPr>
            <a:lvl6pPr marL="2653154" indent="-241196" eaLnBrk="0" fontAlgn="base" hangingPunct="0">
              <a:spcBef>
                <a:spcPct val="30000"/>
              </a:spcBef>
              <a:spcAft>
                <a:spcPct val="0"/>
              </a:spcAft>
              <a:defRPr sz="1300">
                <a:solidFill>
                  <a:schemeClr val="tx1"/>
                </a:solidFill>
                <a:latin typeface="Calibri" panose="020F0502020204030204" pitchFamily="34" charset="0"/>
              </a:defRPr>
            </a:lvl6pPr>
            <a:lvl7pPr marL="3135546" indent="-241196" eaLnBrk="0" fontAlgn="base" hangingPunct="0">
              <a:spcBef>
                <a:spcPct val="30000"/>
              </a:spcBef>
              <a:spcAft>
                <a:spcPct val="0"/>
              </a:spcAft>
              <a:defRPr sz="1300">
                <a:solidFill>
                  <a:schemeClr val="tx1"/>
                </a:solidFill>
                <a:latin typeface="Calibri" panose="020F0502020204030204" pitchFamily="34" charset="0"/>
              </a:defRPr>
            </a:lvl7pPr>
            <a:lvl8pPr marL="3617938" indent="-241196" eaLnBrk="0" fontAlgn="base" hangingPunct="0">
              <a:spcBef>
                <a:spcPct val="30000"/>
              </a:spcBef>
              <a:spcAft>
                <a:spcPct val="0"/>
              </a:spcAft>
              <a:defRPr sz="1300">
                <a:solidFill>
                  <a:schemeClr val="tx1"/>
                </a:solidFill>
                <a:latin typeface="Calibri" panose="020F0502020204030204" pitchFamily="34" charset="0"/>
              </a:defRPr>
            </a:lvl8pPr>
            <a:lvl9pPr marL="4100330" indent="-241196" eaLnBrk="0" fontAlgn="base" hangingPunct="0">
              <a:spcBef>
                <a:spcPct val="30000"/>
              </a:spcBef>
              <a:spcAft>
                <a:spcPct val="0"/>
              </a:spcAft>
              <a:defRPr sz="1300">
                <a:solidFill>
                  <a:schemeClr val="tx1"/>
                </a:solidFill>
                <a:latin typeface="Calibri" panose="020F0502020204030204" pitchFamily="34" charset="0"/>
              </a:defRPr>
            </a:lvl9pPr>
          </a:lstStyle>
          <a:p>
            <a:pPr>
              <a:spcBef>
                <a:spcPct val="0"/>
              </a:spcBef>
            </a:pPr>
            <a:fld id="{3A6127B9-5422-48E1-A3CA-4BC4F02B796F}" type="slidenum">
              <a:rPr lang="en-GB" altLang="en-US" smtClean="0"/>
              <a:pPr>
                <a:spcBef>
                  <a:spcPct val="0"/>
                </a:spcBef>
              </a:pPr>
              <a:t>2</a:t>
            </a:fld>
            <a:endParaRPr lang="en-GB" altLang="en-US"/>
          </a:p>
        </p:txBody>
      </p:sp>
    </p:spTree>
    <p:extLst>
      <p:ext uri="{BB962C8B-B14F-4D97-AF65-F5344CB8AC3E}">
        <p14:creationId xmlns:p14="http://schemas.microsoft.com/office/powerpoint/2010/main" val="3983176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BA12FE57-ADA1-48F6-A95D-230219E899ED}" type="slidenum">
              <a:rPr lang="en-GB" smtClean="0"/>
              <a:t>5</a:t>
            </a:fld>
            <a:endParaRPr lang="en-GB"/>
          </a:p>
        </p:txBody>
      </p:sp>
    </p:spTree>
    <p:extLst>
      <p:ext uri="{BB962C8B-B14F-4D97-AF65-F5344CB8AC3E}">
        <p14:creationId xmlns:p14="http://schemas.microsoft.com/office/powerpoint/2010/main" val="29106282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N= 12</a:t>
            </a:r>
          </a:p>
        </p:txBody>
      </p:sp>
      <p:sp>
        <p:nvSpPr>
          <p:cNvPr id="4" name="Slide Number Placeholder 3"/>
          <p:cNvSpPr>
            <a:spLocks noGrp="1"/>
          </p:cNvSpPr>
          <p:nvPr>
            <p:ph type="sldNum" sz="quarter" idx="10"/>
          </p:nvPr>
        </p:nvSpPr>
        <p:spPr/>
        <p:txBody>
          <a:bodyPr/>
          <a:lstStyle/>
          <a:p>
            <a:fld id="{BA12FE57-ADA1-48F6-A95D-230219E899ED}" type="slidenum">
              <a:rPr lang="en-GB" smtClean="0"/>
              <a:t>7</a:t>
            </a:fld>
            <a:endParaRPr lang="en-GB"/>
          </a:p>
        </p:txBody>
      </p:sp>
    </p:spTree>
    <p:extLst>
      <p:ext uri="{BB962C8B-B14F-4D97-AF65-F5344CB8AC3E}">
        <p14:creationId xmlns:p14="http://schemas.microsoft.com/office/powerpoint/2010/main" val="12889543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AE91DF4-732D-48E1-8AE4-A268CE8EAB42}" type="datetimeFigureOut">
              <a:rPr lang="en-GB" smtClean="0"/>
              <a:t>23/06/2016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7A67AFB-AB2D-44DC-B992-6555F8D5D0E6}" type="slidenum">
              <a:rPr lang="en-GB" smtClean="0"/>
              <a:t>‹#›</a:t>
            </a:fld>
            <a:endParaRPr lang="en-GB"/>
          </a:p>
        </p:txBody>
      </p:sp>
    </p:spTree>
    <p:extLst>
      <p:ext uri="{BB962C8B-B14F-4D97-AF65-F5344CB8AC3E}">
        <p14:creationId xmlns:p14="http://schemas.microsoft.com/office/powerpoint/2010/main" val="13336160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AE91DF4-732D-48E1-8AE4-A268CE8EAB42}" type="datetimeFigureOut">
              <a:rPr lang="en-GB" smtClean="0"/>
              <a:t>23/06/2016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7A67AFB-AB2D-44DC-B992-6555F8D5D0E6}" type="slidenum">
              <a:rPr lang="en-GB" smtClean="0"/>
              <a:t>‹#›</a:t>
            </a:fld>
            <a:endParaRPr lang="en-GB"/>
          </a:p>
        </p:txBody>
      </p:sp>
    </p:spTree>
    <p:extLst>
      <p:ext uri="{BB962C8B-B14F-4D97-AF65-F5344CB8AC3E}">
        <p14:creationId xmlns:p14="http://schemas.microsoft.com/office/powerpoint/2010/main" val="7045463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AE91DF4-732D-48E1-8AE4-A268CE8EAB42}" type="datetimeFigureOut">
              <a:rPr lang="en-GB" smtClean="0"/>
              <a:t>23/06/2016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7A67AFB-AB2D-44DC-B992-6555F8D5D0E6}" type="slidenum">
              <a:rPr lang="en-GB" smtClean="0"/>
              <a:t>‹#›</a:t>
            </a:fld>
            <a:endParaRPr lang="en-GB"/>
          </a:p>
        </p:txBody>
      </p:sp>
    </p:spTree>
    <p:extLst>
      <p:ext uri="{BB962C8B-B14F-4D97-AF65-F5344CB8AC3E}">
        <p14:creationId xmlns:p14="http://schemas.microsoft.com/office/powerpoint/2010/main" val="32538530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AE91DF4-732D-48E1-8AE4-A268CE8EAB42}" type="datetimeFigureOut">
              <a:rPr lang="en-GB" smtClean="0"/>
              <a:t>23/06/2016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7A67AFB-AB2D-44DC-B992-6555F8D5D0E6}" type="slidenum">
              <a:rPr lang="en-GB" smtClean="0"/>
              <a:t>‹#›</a:t>
            </a:fld>
            <a:endParaRPr lang="en-GB"/>
          </a:p>
        </p:txBody>
      </p:sp>
    </p:spTree>
    <p:extLst>
      <p:ext uri="{BB962C8B-B14F-4D97-AF65-F5344CB8AC3E}">
        <p14:creationId xmlns:p14="http://schemas.microsoft.com/office/powerpoint/2010/main" val="32268925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AAE91DF4-732D-48E1-8AE4-A268CE8EAB42}" type="datetimeFigureOut">
              <a:rPr lang="en-GB" smtClean="0"/>
              <a:t>23/06/2016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7A67AFB-AB2D-44DC-B992-6555F8D5D0E6}" type="slidenum">
              <a:rPr lang="en-GB" smtClean="0"/>
              <a:t>‹#›</a:t>
            </a:fld>
            <a:endParaRPr lang="en-GB"/>
          </a:p>
        </p:txBody>
      </p:sp>
    </p:spTree>
    <p:extLst>
      <p:ext uri="{BB962C8B-B14F-4D97-AF65-F5344CB8AC3E}">
        <p14:creationId xmlns:p14="http://schemas.microsoft.com/office/powerpoint/2010/main" val="7975729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AE91DF4-732D-48E1-8AE4-A268CE8EAB42}" type="datetimeFigureOut">
              <a:rPr lang="en-GB" smtClean="0"/>
              <a:t>23/06/2016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7A67AFB-AB2D-44DC-B992-6555F8D5D0E6}" type="slidenum">
              <a:rPr lang="en-GB" smtClean="0"/>
              <a:t>‹#›</a:t>
            </a:fld>
            <a:endParaRPr lang="en-GB"/>
          </a:p>
        </p:txBody>
      </p:sp>
    </p:spTree>
    <p:extLst>
      <p:ext uri="{BB962C8B-B14F-4D97-AF65-F5344CB8AC3E}">
        <p14:creationId xmlns:p14="http://schemas.microsoft.com/office/powerpoint/2010/main" val="10072812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AE91DF4-732D-48E1-8AE4-A268CE8EAB42}" type="datetimeFigureOut">
              <a:rPr lang="en-GB" smtClean="0"/>
              <a:t>23/06/2016</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C7A67AFB-AB2D-44DC-B992-6555F8D5D0E6}" type="slidenum">
              <a:rPr lang="en-GB" smtClean="0"/>
              <a:t>‹#›</a:t>
            </a:fld>
            <a:endParaRPr lang="en-GB"/>
          </a:p>
        </p:txBody>
      </p:sp>
    </p:spTree>
    <p:extLst>
      <p:ext uri="{BB962C8B-B14F-4D97-AF65-F5344CB8AC3E}">
        <p14:creationId xmlns:p14="http://schemas.microsoft.com/office/powerpoint/2010/main" val="11683830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AE91DF4-732D-48E1-8AE4-A268CE8EAB42}" type="datetimeFigureOut">
              <a:rPr lang="en-GB" smtClean="0"/>
              <a:t>23/06/2016</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C7A67AFB-AB2D-44DC-B992-6555F8D5D0E6}" type="slidenum">
              <a:rPr lang="en-GB" smtClean="0"/>
              <a:t>‹#›</a:t>
            </a:fld>
            <a:endParaRPr lang="en-GB"/>
          </a:p>
        </p:txBody>
      </p:sp>
    </p:spTree>
    <p:extLst>
      <p:ext uri="{BB962C8B-B14F-4D97-AF65-F5344CB8AC3E}">
        <p14:creationId xmlns:p14="http://schemas.microsoft.com/office/powerpoint/2010/main" val="35557964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AE91DF4-732D-48E1-8AE4-A268CE8EAB42}" type="datetimeFigureOut">
              <a:rPr lang="en-GB" smtClean="0"/>
              <a:t>23/06/2016</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C7A67AFB-AB2D-44DC-B992-6555F8D5D0E6}" type="slidenum">
              <a:rPr lang="en-GB" smtClean="0"/>
              <a:t>‹#›</a:t>
            </a:fld>
            <a:endParaRPr lang="en-GB"/>
          </a:p>
        </p:txBody>
      </p:sp>
    </p:spTree>
    <p:extLst>
      <p:ext uri="{BB962C8B-B14F-4D97-AF65-F5344CB8AC3E}">
        <p14:creationId xmlns:p14="http://schemas.microsoft.com/office/powerpoint/2010/main" val="28777807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AAE91DF4-732D-48E1-8AE4-A268CE8EAB42}" type="datetimeFigureOut">
              <a:rPr lang="en-GB" smtClean="0"/>
              <a:t>23/06/2016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7A67AFB-AB2D-44DC-B992-6555F8D5D0E6}" type="slidenum">
              <a:rPr lang="en-GB" smtClean="0"/>
              <a:t>‹#›</a:t>
            </a:fld>
            <a:endParaRPr lang="en-GB"/>
          </a:p>
        </p:txBody>
      </p:sp>
    </p:spTree>
    <p:extLst>
      <p:ext uri="{BB962C8B-B14F-4D97-AF65-F5344CB8AC3E}">
        <p14:creationId xmlns:p14="http://schemas.microsoft.com/office/powerpoint/2010/main" val="23801678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AAE91DF4-732D-48E1-8AE4-A268CE8EAB42}" type="datetimeFigureOut">
              <a:rPr lang="en-GB" smtClean="0"/>
              <a:t>23/06/2016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7A67AFB-AB2D-44DC-B992-6555F8D5D0E6}" type="slidenum">
              <a:rPr lang="en-GB" smtClean="0"/>
              <a:t>‹#›</a:t>
            </a:fld>
            <a:endParaRPr lang="en-GB"/>
          </a:p>
        </p:txBody>
      </p:sp>
    </p:spTree>
    <p:extLst>
      <p:ext uri="{BB962C8B-B14F-4D97-AF65-F5344CB8AC3E}">
        <p14:creationId xmlns:p14="http://schemas.microsoft.com/office/powerpoint/2010/main" val="40866499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E91DF4-732D-48E1-8AE4-A268CE8EAB42}" type="datetimeFigureOut">
              <a:rPr lang="en-GB" smtClean="0"/>
              <a:t>23/06/2016</a:t>
            </a:fld>
            <a:endParaRPr lang="en-GB"/>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7A67AFB-AB2D-44DC-B992-6555F8D5D0E6}" type="slidenum">
              <a:rPr lang="en-GB" smtClean="0"/>
              <a:t>‹#›</a:t>
            </a:fld>
            <a:endParaRPr lang="en-GB"/>
          </a:p>
        </p:txBody>
      </p:sp>
    </p:spTree>
    <p:extLst>
      <p:ext uri="{BB962C8B-B14F-4D97-AF65-F5344CB8AC3E}">
        <p14:creationId xmlns:p14="http://schemas.microsoft.com/office/powerpoint/2010/main" val="420335299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www.google.co.uk/url?sa=i&amp;rct=j&amp;q=&amp;esrc=s&amp;frm=1&amp;source=images&amp;cd=&amp;cad=rja&amp;docid=Gb8ClOiWaOWaWM&amp;tbnid=rA-Vqfd8evu1IM:&amp;ved=0CAUQjRw&amp;url=http://www.ccsr.ac.uk/methods/projects/posters/benchmarking.shtml&amp;ei=ToYvUoevMIWc0QW01IDAAw&amp;psig=AFQjCNEfqlBm4q3i14397_CHwWSRdZcIwg&amp;ust=1378932673818977"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jpeg"/></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youtube.com/watch?v=xlgeta9FivI"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 </a:t>
            </a:r>
            <a:endParaRPr lang="en-GB" dirty="0"/>
          </a:p>
        </p:txBody>
      </p:sp>
      <p:sp>
        <p:nvSpPr>
          <p:cNvPr id="3" name="Subtitle 2"/>
          <p:cNvSpPr>
            <a:spLocks noGrp="1"/>
          </p:cNvSpPr>
          <p:nvPr>
            <p:ph type="subTitle" idx="1"/>
          </p:nvPr>
        </p:nvSpPr>
        <p:spPr/>
        <p:txBody>
          <a:bodyPr/>
          <a:lstStyle/>
          <a:p>
            <a:endParaRPr lang="en-GB"/>
          </a:p>
        </p:txBody>
      </p:sp>
    </p:spTree>
    <p:extLst>
      <p:ext uri="{BB962C8B-B14F-4D97-AF65-F5344CB8AC3E}">
        <p14:creationId xmlns:p14="http://schemas.microsoft.com/office/powerpoint/2010/main" val="14258389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ctrTitle"/>
          </p:nvPr>
        </p:nvSpPr>
        <p:spPr>
          <a:xfrm>
            <a:off x="685800" y="2381251"/>
            <a:ext cx="7772400" cy="1128712"/>
          </a:xfrm>
          <a:ln>
            <a:solidFill>
              <a:srgbClr val="FF0066"/>
            </a:solidFill>
            <a:miter lim="800000"/>
            <a:headEnd/>
            <a:tailEnd/>
          </a:ln>
        </p:spPr>
        <p:txBody>
          <a:bodyPr>
            <a:normAutofit fontScale="90000"/>
          </a:bodyPr>
          <a:lstStyle/>
          <a:p>
            <a:r>
              <a:rPr lang="en-GB" sz="4400" dirty="0">
                <a:latin typeface="Comic Sans MS" panose="030F0702030302020204" pitchFamily="66" charset="0"/>
              </a:rPr>
              <a:t>The Wilcoxon signed rank test</a:t>
            </a:r>
            <a:endParaRPr lang="en-GB" altLang="en-US" sz="2400" b="1" u="sng" dirty="0">
              <a:latin typeface="Comic Sans MS" panose="030F0702030302020204" pitchFamily="66" charset="0"/>
            </a:endParaRPr>
          </a:p>
        </p:txBody>
      </p:sp>
      <p:sp>
        <p:nvSpPr>
          <p:cNvPr id="4099" name="Subtitle 2"/>
          <p:cNvSpPr>
            <a:spLocks noGrp="1"/>
          </p:cNvSpPr>
          <p:nvPr>
            <p:ph type="subTitle" idx="1"/>
          </p:nvPr>
        </p:nvSpPr>
        <p:spPr>
          <a:xfrm>
            <a:off x="1143000" y="3786188"/>
            <a:ext cx="6858000" cy="1471611"/>
          </a:xfrm>
        </p:spPr>
        <p:txBody>
          <a:bodyPr/>
          <a:lstStyle/>
          <a:p>
            <a:pPr eaLnBrk="1" hangingPunct="1"/>
            <a:r>
              <a:rPr lang="en-GB" altLang="en-US" sz="2000" dirty="0">
                <a:solidFill>
                  <a:schemeClr val="tx1"/>
                </a:solidFill>
                <a:latin typeface="Comic Sans MS" panose="030F0702030302020204" pitchFamily="66" charset="0"/>
              </a:rPr>
              <a:t>L.O: To carry out a Wilcoxon Signed rank test and identify why it is carried out.</a:t>
            </a:r>
          </a:p>
        </p:txBody>
      </p:sp>
      <p:pic>
        <p:nvPicPr>
          <p:cNvPr id="4100" name="Picture 2" descr="http://www.ccsr.ac.uk/methods/projects/posters/images/benchmarking.jpg">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616325" y="376238"/>
            <a:ext cx="1911350" cy="172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1" name="Date Placeholder 3"/>
          <p:cNvSpPr>
            <a:spLocks noGrp="1"/>
          </p:cNvSpPr>
          <p:nvPr>
            <p:ph type="dt" sz="quarter" idx="10"/>
          </p:nvPr>
        </p:nvSpPr>
        <p:spPr bwMode="auto">
          <a:xfrm>
            <a:off x="5651500" y="1628775"/>
            <a:ext cx="2854325" cy="4762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FontTx/>
              <a:buNone/>
            </a:pPr>
            <a:fld id="{10DDC12B-D2F4-4ECA-A909-3E2289EAC38C}" type="datetime3">
              <a:rPr lang="en-US" altLang="en-US" sz="2000" b="1" u="sng" smtClean="0">
                <a:latin typeface="Comic Sans MS" panose="030F0702030302020204" pitchFamily="66" charset="0"/>
                <a:cs typeface="Arial" panose="020B0604020202020204" pitchFamily="34" charset="0"/>
              </a:rPr>
              <a:pPr algn="ctr">
                <a:spcBef>
                  <a:spcPct val="0"/>
                </a:spcBef>
                <a:buFontTx/>
                <a:buNone/>
              </a:pPr>
              <a:t>23 June 2016</a:t>
            </a:fld>
            <a:endParaRPr lang="en-GB" altLang="en-US" sz="1800" b="1" u="sng">
              <a:latin typeface="Comic Sans MS" panose="030F0702030302020204" pitchFamily="66" charset="0"/>
              <a:cs typeface="Arial" panose="020B0604020202020204" pitchFamily="34" charset="0"/>
            </a:endParaRPr>
          </a:p>
        </p:txBody>
      </p:sp>
      <p:sp>
        <p:nvSpPr>
          <p:cNvPr id="7" name="TextBox 5"/>
          <p:cNvSpPr txBox="1">
            <a:spLocks noChangeArrowheads="1"/>
          </p:cNvSpPr>
          <p:nvPr/>
        </p:nvSpPr>
        <p:spPr bwMode="auto">
          <a:xfrm>
            <a:off x="277813" y="376238"/>
            <a:ext cx="1730375" cy="508000"/>
          </a:xfrm>
          <a:prstGeom prst="rect">
            <a:avLst/>
          </a:prstGeom>
          <a:solidFill>
            <a:schemeClr val="accent1">
              <a:lumMod val="20000"/>
              <a:lumOff val="80000"/>
            </a:schemeClr>
          </a:solidFill>
          <a:ln>
            <a:solidFill>
              <a:schemeClr val="accent1"/>
            </a:solidFill>
            <a:headEnd/>
            <a:tailEnd/>
          </a:ln>
        </p:spPr>
        <p:style>
          <a:lnRef idx="2">
            <a:schemeClr val="dk1"/>
          </a:lnRef>
          <a:fillRef idx="1">
            <a:schemeClr val="lt1"/>
          </a:fillRef>
          <a:effectRef idx="0">
            <a:schemeClr val="dk1"/>
          </a:effectRef>
          <a:fontRef idx="minor">
            <a:schemeClr val="dk1"/>
          </a:fontRef>
        </p:style>
        <p:txBody>
          <a:bodyPr>
            <a:spAutoFit/>
          </a:bodyPr>
          <a:lstStyle/>
          <a:p>
            <a:pPr algn="ctr" eaLnBrk="1" hangingPunct="1">
              <a:defRPr/>
            </a:pPr>
            <a:r>
              <a:rPr lang="en-GB" sz="1350" dirty="0">
                <a:latin typeface="Comic Sans MS" pitchFamily="66" charset="0"/>
              </a:rPr>
              <a:t>Component 01</a:t>
            </a:r>
          </a:p>
          <a:p>
            <a:pPr algn="ctr" eaLnBrk="1" hangingPunct="1">
              <a:defRPr/>
            </a:pPr>
            <a:r>
              <a:rPr lang="en-GB" sz="1350" dirty="0">
                <a:latin typeface="Comic Sans MS" pitchFamily="66" charset="0"/>
              </a:rPr>
              <a:t>Research Methods</a:t>
            </a:r>
          </a:p>
        </p:txBody>
      </p:sp>
    </p:spTree>
    <p:extLst>
      <p:ext uri="{BB962C8B-B14F-4D97-AF65-F5344CB8AC3E}">
        <p14:creationId xmlns:p14="http://schemas.microsoft.com/office/powerpoint/2010/main" val="17218203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nvGraphicFramePr>
        <p:xfrm>
          <a:off x="539750" y="1700213"/>
          <a:ext cx="7993063" cy="4664075"/>
        </p:xfrm>
        <a:graphic>
          <a:graphicData uri="http://schemas.openxmlformats.org/drawingml/2006/table">
            <a:tbl>
              <a:tblPr firstRow="1" bandRow="1">
                <a:tableStyleId>{5940675A-B579-460E-94D1-54222C63F5DA}</a:tableStyleId>
              </a:tblPr>
              <a:tblGrid>
                <a:gridCol w="7993063">
                  <a:extLst>
                    <a:ext uri="{9D8B030D-6E8A-4147-A177-3AD203B41FA5}">
                      <a16:colId xmlns:a16="http://schemas.microsoft.com/office/drawing/2014/main" val="20000"/>
                    </a:ext>
                  </a:extLst>
                </a:gridCol>
              </a:tblGrid>
              <a:tr h="1737597">
                <a:tc>
                  <a:txBody>
                    <a:bodyPr/>
                    <a:lstStyle/>
                    <a:p>
                      <a:endParaRPr lang="en-GB" sz="1800" dirty="0"/>
                    </a:p>
                    <a:p>
                      <a:endParaRPr lang="en-GB" sz="1800" dirty="0"/>
                    </a:p>
                    <a:p>
                      <a:endParaRPr lang="en-GB" sz="1800" dirty="0"/>
                    </a:p>
                    <a:p>
                      <a:endParaRPr lang="en-GB" sz="1800" dirty="0"/>
                    </a:p>
                    <a:p>
                      <a:endParaRPr lang="en-GB" sz="1800" dirty="0"/>
                    </a:p>
                    <a:p>
                      <a:endParaRPr lang="en-GB" sz="1800" dirty="0"/>
                    </a:p>
                  </a:txBody>
                  <a:tcPr marL="91442" marR="91442" marT="45726" marB="45726"/>
                </a:tc>
                <a:extLst>
                  <a:ext uri="{0D108BD9-81ED-4DB2-BD59-A6C34878D82A}">
                    <a16:rowId xmlns:a16="http://schemas.microsoft.com/office/drawing/2014/main" val="10000"/>
                  </a:ext>
                </a:extLst>
              </a:tr>
              <a:tr h="1463239">
                <a:tc>
                  <a:txBody>
                    <a:bodyPr/>
                    <a:lstStyle/>
                    <a:p>
                      <a:endParaRPr lang="en-GB" sz="1800" dirty="0"/>
                    </a:p>
                    <a:p>
                      <a:endParaRPr lang="en-GB" sz="1800" dirty="0"/>
                    </a:p>
                    <a:p>
                      <a:endParaRPr lang="en-GB" sz="1800" dirty="0"/>
                    </a:p>
                    <a:p>
                      <a:endParaRPr lang="en-GB" sz="1800" dirty="0"/>
                    </a:p>
                    <a:p>
                      <a:endParaRPr lang="en-GB" sz="1800" dirty="0"/>
                    </a:p>
                  </a:txBody>
                  <a:tcPr marL="91442" marR="91442" marT="45726" marB="45726"/>
                </a:tc>
                <a:extLst>
                  <a:ext uri="{0D108BD9-81ED-4DB2-BD59-A6C34878D82A}">
                    <a16:rowId xmlns:a16="http://schemas.microsoft.com/office/drawing/2014/main" val="10001"/>
                  </a:ext>
                </a:extLst>
              </a:tr>
              <a:tr h="1463239">
                <a:tc>
                  <a:txBody>
                    <a:bodyPr/>
                    <a:lstStyle/>
                    <a:p>
                      <a:endParaRPr lang="en-GB" sz="1800" dirty="0"/>
                    </a:p>
                    <a:p>
                      <a:endParaRPr lang="en-GB" sz="1800" dirty="0"/>
                    </a:p>
                    <a:p>
                      <a:endParaRPr lang="en-GB" sz="1800" dirty="0"/>
                    </a:p>
                    <a:p>
                      <a:endParaRPr lang="en-GB" sz="1800" dirty="0"/>
                    </a:p>
                    <a:p>
                      <a:endParaRPr lang="en-GB" sz="1800" dirty="0"/>
                    </a:p>
                  </a:txBody>
                  <a:tcPr marL="91442" marR="91442" marT="45726" marB="45726"/>
                </a:tc>
                <a:extLst>
                  <a:ext uri="{0D108BD9-81ED-4DB2-BD59-A6C34878D82A}">
                    <a16:rowId xmlns:a16="http://schemas.microsoft.com/office/drawing/2014/main" val="10002"/>
                  </a:ext>
                </a:extLst>
              </a:tr>
            </a:tbl>
          </a:graphicData>
        </a:graphic>
      </p:graphicFrame>
      <p:grpSp>
        <p:nvGrpSpPr>
          <p:cNvPr id="6156" name="Group 13"/>
          <p:cNvGrpSpPr>
            <a:grpSpLocks/>
          </p:cNvGrpSpPr>
          <p:nvPr/>
        </p:nvGrpSpPr>
        <p:grpSpPr bwMode="auto">
          <a:xfrm>
            <a:off x="684213" y="4941888"/>
            <a:ext cx="2374900" cy="1368425"/>
            <a:chOff x="1691680" y="1772816"/>
            <a:chExt cx="2088232" cy="1178788"/>
          </a:xfrm>
        </p:grpSpPr>
        <p:pic>
          <p:nvPicPr>
            <p:cNvPr id="6168" name="Picture 2"/>
            <p:cNvPicPr>
              <a:picLocks noChangeAspect="1" noChangeArrowheads="1"/>
            </p:cNvPicPr>
            <p:nvPr/>
          </p:nvPicPr>
          <p:blipFill>
            <a:blip r:embed="rId2">
              <a:extLst>
                <a:ext uri="{28A0092B-C50C-407E-A947-70E740481C1C}">
                  <a14:useLocalDpi xmlns:a14="http://schemas.microsoft.com/office/drawing/2010/main" val="0"/>
                </a:ext>
              </a:extLst>
            </a:blip>
            <a:srcRect l="72382" t="67786" r="15369" b="11330"/>
            <a:stretch>
              <a:fillRect/>
            </a:stretch>
          </p:blipFill>
          <p:spPr bwMode="auto">
            <a:xfrm rot="5400000">
              <a:off x="2290418" y="1462110"/>
              <a:ext cx="890756" cy="20882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69" name="TextBox 8"/>
            <p:cNvSpPr txBox="1">
              <a:spLocks noChangeArrowheads="1"/>
            </p:cNvSpPr>
            <p:nvPr/>
          </p:nvSpPr>
          <p:spPr bwMode="auto">
            <a:xfrm>
              <a:off x="1907704" y="1772816"/>
              <a:ext cx="165618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GB" altLang="en-US" sz="1800" b="1">
                  <a:solidFill>
                    <a:srgbClr val="FF0000"/>
                  </a:solidFill>
                  <a:latin typeface="Comic Sans MS" panose="030F0702030302020204" pitchFamily="66" charset="0"/>
                </a:rPr>
                <a:t>REVVING UP</a:t>
              </a:r>
            </a:p>
          </p:txBody>
        </p:sp>
      </p:grpSp>
      <p:grpSp>
        <p:nvGrpSpPr>
          <p:cNvPr id="6157" name="Group 12"/>
          <p:cNvGrpSpPr>
            <a:grpSpLocks/>
          </p:cNvGrpSpPr>
          <p:nvPr/>
        </p:nvGrpSpPr>
        <p:grpSpPr bwMode="auto">
          <a:xfrm>
            <a:off x="684213" y="3500438"/>
            <a:ext cx="2087562" cy="1223962"/>
            <a:chOff x="1619672" y="3284984"/>
            <a:chExt cx="2088232" cy="1224136"/>
          </a:xfrm>
        </p:grpSpPr>
        <p:pic>
          <p:nvPicPr>
            <p:cNvPr id="6166" name="Picture 2"/>
            <p:cNvPicPr>
              <a:picLocks noChangeAspect="1" noChangeArrowheads="1"/>
            </p:cNvPicPr>
            <p:nvPr/>
          </p:nvPicPr>
          <p:blipFill>
            <a:blip r:embed="rId2">
              <a:extLst>
                <a:ext uri="{28A0092B-C50C-407E-A947-70E740481C1C}">
                  <a14:useLocalDpi xmlns:a14="http://schemas.microsoft.com/office/drawing/2010/main" val="0"/>
                </a:ext>
              </a:extLst>
            </a:blip>
            <a:srcRect l="52206" t="67786" r="36678" b="12677"/>
            <a:stretch>
              <a:fillRect/>
            </a:stretch>
          </p:blipFill>
          <p:spPr bwMode="auto">
            <a:xfrm rot="5400000">
              <a:off x="2231740" y="3032956"/>
              <a:ext cx="864096" cy="20882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67" name="TextBox 9"/>
            <p:cNvSpPr txBox="1">
              <a:spLocks noChangeArrowheads="1"/>
            </p:cNvSpPr>
            <p:nvPr/>
          </p:nvSpPr>
          <p:spPr bwMode="auto">
            <a:xfrm>
              <a:off x="1619672" y="3284984"/>
              <a:ext cx="201622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GB" altLang="en-US" sz="1800" b="1">
                  <a:solidFill>
                    <a:srgbClr val="FFC000"/>
                  </a:solidFill>
                  <a:latin typeface="Comic Sans MS" panose="030F0702030302020204" pitchFamily="66" charset="0"/>
                </a:rPr>
                <a:t>ACCELERATING</a:t>
              </a:r>
            </a:p>
          </p:txBody>
        </p:sp>
      </p:grpSp>
      <p:grpSp>
        <p:nvGrpSpPr>
          <p:cNvPr id="6158" name="Group 11"/>
          <p:cNvGrpSpPr>
            <a:grpSpLocks/>
          </p:cNvGrpSpPr>
          <p:nvPr/>
        </p:nvGrpSpPr>
        <p:grpSpPr bwMode="auto">
          <a:xfrm>
            <a:off x="684213" y="1844675"/>
            <a:ext cx="2232025" cy="1152525"/>
            <a:chOff x="1547664" y="4869160"/>
            <a:chExt cx="2232248" cy="1152128"/>
          </a:xfrm>
        </p:grpSpPr>
        <p:pic>
          <p:nvPicPr>
            <p:cNvPr id="6164" name="Picture 2"/>
            <p:cNvPicPr>
              <a:picLocks noChangeAspect="1" noChangeArrowheads="1"/>
            </p:cNvPicPr>
            <p:nvPr/>
          </p:nvPicPr>
          <p:blipFill>
            <a:blip r:embed="rId2">
              <a:extLst>
                <a:ext uri="{28A0092B-C50C-407E-A947-70E740481C1C}">
                  <a14:useLocalDpi xmlns:a14="http://schemas.microsoft.com/office/drawing/2010/main" val="0"/>
                </a:ext>
              </a:extLst>
            </a:blip>
            <a:srcRect l="29970" t="67113" r="57985" b="12677"/>
            <a:stretch>
              <a:fillRect/>
            </a:stretch>
          </p:blipFill>
          <p:spPr bwMode="auto">
            <a:xfrm rot="5400000">
              <a:off x="2231740" y="4473116"/>
              <a:ext cx="936104" cy="21602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65" name="TextBox 10"/>
            <p:cNvSpPr txBox="1">
              <a:spLocks noChangeArrowheads="1"/>
            </p:cNvSpPr>
            <p:nvPr/>
          </p:nvSpPr>
          <p:spPr bwMode="auto">
            <a:xfrm>
              <a:off x="1547664" y="4869160"/>
              <a:ext cx="223224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GB" altLang="en-US" sz="1800" b="1">
                  <a:solidFill>
                    <a:srgbClr val="00B050"/>
                  </a:solidFill>
                  <a:latin typeface="Comic Sans MS" panose="030F0702030302020204" pitchFamily="66" charset="0"/>
                </a:rPr>
                <a:t>GOING STRONG</a:t>
              </a:r>
            </a:p>
          </p:txBody>
        </p:sp>
      </p:grpSp>
      <p:sp>
        <p:nvSpPr>
          <p:cNvPr id="6159" name="TextBox 14"/>
          <p:cNvSpPr txBox="1">
            <a:spLocks noChangeArrowheads="1"/>
          </p:cNvSpPr>
          <p:nvPr/>
        </p:nvSpPr>
        <p:spPr bwMode="auto">
          <a:xfrm>
            <a:off x="539750" y="476250"/>
            <a:ext cx="4176713"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GB" altLang="en-US" sz="3600" b="1">
                <a:latin typeface="Comic Sans MS" panose="030F0702030302020204" pitchFamily="66" charset="0"/>
              </a:rPr>
              <a:t>Progress Criteria</a:t>
            </a:r>
          </a:p>
        </p:txBody>
      </p:sp>
      <p:sp>
        <p:nvSpPr>
          <p:cNvPr id="16" name="Cloud Callout 15"/>
          <p:cNvSpPr/>
          <p:nvPr/>
        </p:nvSpPr>
        <p:spPr>
          <a:xfrm>
            <a:off x="4859338" y="188913"/>
            <a:ext cx="4033837" cy="1368425"/>
          </a:xfrm>
          <a:prstGeom prst="cloudCallout">
            <a:avLst>
              <a:gd name="adj1" fmla="val -71355"/>
              <a:gd name="adj2" fmla="val 46866"/>
            </a:avLst>
          </a:prstGeom>
        </p:spPr>
        <p:style>
          <a:lnRef idx="2">
            <a:schemeClr val="dk1"/>
          </a:lnRef>
          <a:fillRef idx="1">
            <a:schemeClr val="lt1"/>
          </a:fillRef>
          <a:effectRef idx="0">
            <a:schemeClr val="dk1"/>
          </a:effectRef>
          <a:fontRef idx="minor">
            <a:schemeClr val="dk1"/>
          </a:fontRef>
        </p:style>
        <p:txBody>
          <a:bodyPr anchor="ctr"/>
          <a:lstStyle/>
          <a:p>
            <a:pPr algn="ctr" eaLnBrk="1" fontAlgn="auto" hangingPunct="1">
              <a:spcBef>
                <a:spcPts val="0"/>
              </a:spcBef>
              <a:spcAft>
                <a:spcPts val="0"/>
              </a:spcAft>
              <a:defRPr/>
            </a:pPr>
            <a:r>
              <a:rPr lang="en-GB" dirty="0">
                <a:latin typeface="Comic Sans MS" pitchFamily="66" charset="0"/>
              </a:rPr>
              <a:t>How will you know that you have made progress this lesson?</a:t>
            </a:r>
          </a:p>
        </p:txBody>
      </p:sp>
      <p:sp>
        <p:nvSpPr>
          <p:cNvPr id="6161" name="TextBox 13"/>
          <p:cNvSpPr txBox="1">
            <a:spLocks noChangeArrowheads="1"/>
          </p:cNvSpPr>
          <p:nvPr/>
        </p:nvSpPr>
        <p:spPr bwMode="auto">
          <a:xfrm>
            <a:off x="3325813" y="2178835"/>
            <a:ext cx="4968875"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GB" altLang="en-US" sz="2000" dirty="0">
                <a:solidFill>
                  <a:srgbClr val="00B050"/>
                </a:solidFill>
                <a:latin typeface="Comic Sans MS" panose="030F0702030302020204" pitchFamily="66" charset="0"/>
              </a:rPr>
              <a:t>I can use the Wilcoxon Signed Rank test formula to calculate significance of a study.</a:t>
            </a:r>
          </a:p>
        </p:txBody>
      </p:sp>
      <p:sp>
        <p:nvSpPr>
          <p:cNvPr id="6162" name="TextBox 14"/>
          <p:cNvSpPr txBox="1">
            <a:spLocks noChangeArrowheads="1"/>
          </p:cNvSpPr>
          <p:nvPr/>
        </p:nvSpPr>
        <p:spPr bwMode="auto">
          <a:xfrm>
            <a:off x="3386138" y="3803650"/>
            <a:ext cx="4968875"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GB" altLang="en-US" sz="2000" dirty="0">
                <a:solidFill>
                  <a:srgbClr val="FFC000"/>
                </a:solidFill>
                <a:latin typeface="Comic Sans MS" panose="030F0702030302020204" pitchFamily="66" charset="0"/>
              </a:rPr>
              <a:t>I can explain how a Wilcoxon test is carried out and a critical value.</a:t>
            </a:r>
          </a:p>
        </p:txBody>
      </p:sp>
      <p:sp>
        <p:nvSpPr>
          <p:cNvPr id="6163" name="TextBox 16"/>
          <p:cNvSpPr txBox="1">
            <a:spLocks noChangeArrowheads="1"/>
          </p:cNvSpPr>
          <p:nvPr/>
        </p:nvSpPr>
        <p:spPr bwMode="auto">
          <a:xfrm>
            <a:off x="3325813" y="5154613"/>
            <a:ext cx="4967287"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GB" altLang="en-US" sz="2000" dirty="0">
                <a:solidFill>
                  <a:srgbClr val="FF0000"/>
                </a:solidFill>
                <a:latin typeface="Comic Sans MS" panose="030F0702030302020204" pitchFamily="66" charset="0"/>
              </a:rPr>
              <a:t>I can explain the criteria needed to conduct a Wilcoxon Signed Rank Test</a:t>
            </a:r>
          </a:p>
        </p:txBody>
      </p:sp>
    </p:spTree>
    <p:extLst>
      <p:ext uri="{BB962C8B-B14F-4D97-AF65-F5344CB8AC3E}">
        <p14:creationId xmlns:p14="http://schemas.microsoft.com/office/powerpoint/2010/main" val="12020424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olidFill>
              <a:srgbClr val="FF0000"/>
            </a:solidFill>
          </a:ln>
        </p:spPr>
        <p:txBody>
          <a:bodyPr>
            <a:normAutofit/>
          </a:bodyPr>
          <a:lstStyle/>
          <a:p>
            <a:pPr algn="ctr"/>
            <a:r>
              <a:rPr lang="en-US" sz="4000" dirty="0">
                <a:latin typeface="Comic Sans MS" panose="030F0702030302020204" pitchFamily="66" charset="0"/>
              </a:rPr>
              <a:t>Checklist for using the Wilcoxon Signed Ranks Test</a:t>
            </a:r>
            <a:endParaRPr lang="en-GB" sz="4000" dirty="0">
              <a:latin typeface="Comic Sans MS" panose="030F0702030302020204" pitchFamily="66" charset="0"/>
            </a:endParaRPr>
          </a:p>
        </p:txBody>
      </p:sp>
      <p:sp>
        <p:nvSpPr>
          <p:cNvPr id="3" name="Content Placeholder 2"/>
          <p:cNvSpPr>
            <a:spLocks noGrp="1"/>
          </p:cNvSpPr>
          <p:nvPr>
            <p:ph idx="1"/>
          </p:nvPr>
        </p:nvSpPr>
        <p:spPr>
          <a:xfrm>
            <a:off x="628650" y="2054087"/>
            <a:ext cx="7886700" cy="4122876"/>
          </a:xfrm>
        </p:spPr>
        <p:txBody>
          <a:bodyPr/>
          <a:lstStyle/>
          <a:p>
            <a:pPr>
              <a:buFont typeface="Wingdings" panose="05000000000000000000" pitchFamily="2" charset="2"/>
              <a:buChar char="ü"/>
            </a:pPr>
            <a:r>
              <a:rPr lang="en-US" dirty="0">
                <a:latin typeface="Comic Sans MS" panose="030F0702030302020204" pitchFamily="66" charset="0"/>
              </a:rPr>
              <a:t>DV produces ordinal or interval type of data</a:t>
            </a:r>
          </a:p>
          <a:p>
            <a:pPr>
              <a:buFont typeface="Wingdings" panose="05000000000000000000" pitchFamily="2" charset="2"/>
              <a:buChar char="ü"/>
            </a:pPr>
            <a:r>
              <a:rPr lang="en-US" dirty="0">
                <a:latin typeface="Comic Sans MS" panose="030F0702030302020204" pitchFamily="66" charset="0"/>
              </a:rPr>
              <a:t>Repeated Measures design</a:t>
            </a:r>
          </a:p>
          <a:p>
            <a:pPr>
              <a:buFont typeface="Wingdings" panose="05000000000000000000" pitchFamily="2" charset="2"/>
              <a:buChar char="ü"/>
            </a:pPr>
            <a:r>
              <a:rPr lang="en-US" dirty="0">
                <a:latin typeface="Comic Sans MS" panose="030F0702030302020204" pitchFamily="66" charset="0"/>
              </a:rPr>
              <a:t>Exploring a difference between each condition (levels of the IV).</a:t>
            </a:r>
            <a:endParaRPr lang="en-GB" dirty="0">
              <a:latin typeface="Comic Sans MS" panose="030F0702030302020204" pitchFamily="66" charset="0"/>
            </a:endParaRPr>
          </a:p>
          <a:p>
            <a:endParaRPr lang="en-GB" dirty="0"/>
          </a:p>
        </p:txBody>
      </p:sp>
      <p:grpSp>
        <p:nvGrpSpPr>
          <p:cNvPr id="10" name="Group 13"/>
          <p:cNvGrpSpPr>
            <a:grpSpLocks/>
          </p:cNvGrpSpPr>
          <p:nvPr/>
        </p:nvGrpSpPr>
        <p:grpSpPr bwMode="auto">
          <a:xfrm>
            <a:off x="6571305" y="5171936"/>
            <a:ext cx="2374900" cy="1368425"/>
            <a:chOff x="1691680" y="1772816"/>
            <a:chExt cx="2088232" cy="1178788"/>
          </a:xfrm>
        </p:grpSpPr>
        <p:pic>
          <p:nvPicPr>
            <p:cNvPr id="11" name="Picture 2"/>
            <p:cNvPicPr>
              <a:picLocks noChangeAspect="1" noChangeArrowheads="1"/>
            </p:cNvPicPr>
            <p:nvPr/>
          </p:nvPicPr>
          <p:blipFill>
            <a:blip r:embed="rId2">
              <a:extLst>
                <a:ext uri="{28A0092B-C50C-407E-A947-70E740481C1C}">
                  <a14:useLocalDpi xmlns:a14="http://schemas.microsoft.com/office/drawing/2010/main" val="0"/>
                </a:ext>
              </a:extLst>
            </a:blip>
            <a:srcRect l="72382" t="67786" r="15369" b="11330"/>
            <a:stretch>
              <a:fillRect/>
            </a:stretch>
          </p:blipFill>
          <p:spPr bwMode="auto">
            <a:xfrm rot="5400000">
              <a:off x="2290418" y="1462110"/>
              <a:ext cx="890756" cy="20882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TextBox 8"/>
            <p:cNvSpPr txBox="1">
              <a:spLocks noChangeArrowheads="1"/>
            </p:cNvSpPr>
            <p:nvPr/>
          </p:nvSpPr>
          <p:spPr bwMode="auto">
            <a:xfrm>
              <a:off x="1907704" y="1772816"/>
              <a:ext cx="165618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GB" altLang="en-US" sz="1800" b="1">
                  <a:solidFill>
                    <a:srgbClr val="FF0000"/>
                  </a:solidFill>
                  <a:latin typeface="Comic Sans MS" panose="030F0702030302020204" pitchFamily="66" charset="0"/>
                </a:rPr>
                <a:t>REVVING UP</a:t>
              </a:r>
            </a:p>
          </p:txBody>
        </p:sp>
      </p:grpSp>
    </p:spTree>
    <p:extLst>
      <p:ext uri="{BB962C8B-B14F-4D97-AF65-F5344CB8AC3E}">
        <p14:creationId xmlns:p14="http://schemas.microsoft.com/office/powerpoint/2010/main" val="18252014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olidFill>
              <a:srgbClr val="FFC000"/>
            </a:solidFill>
          </a:ln>
        </p:spPr>
        <p:txBody>
          <a:bodyPr>
            <a:normAutofit/>
          </a:bodyPr>
          <a:lstStyle/>
          <a:p>
            <a:pPr algn="ctr"/>
            <a:r>
              <a:rPr lang="en-US" sz="3600" dirty="0">
                <a:latin typeface="Comic Sans MS" panose="030F0702030302020204" pitchFamily="66" charset="0"/>
              </a:rPr>
              <a:t>Calculations example of Wilcoxon Signed Ranks Test</a:t>
            </a:r>
            <a:endParaRPr lang="en-GB" sz="3600" dirty="0">
              <a:latin typeface="Comic Sans MS" panose="030F0702030302020204" pitchFamily="66" charset="0"/>
            </a:endParaRPr>
          </a:p>
        </p:txBody>
      </p:sp>
      <p:sp>
        <p:nvSpPr>
          <p:cNvPr id="3" name="Content Placeholder 2"/>
          <p:cNvSpPr>
            <a:spLocks noGrp="1"/>
          </p:cNvSpPr>
          <p:nvPr>
            <p:ph idx="1"/>
          </p:nvPr>
        </p:nvSpPr>
        <p:spPr/>
        <p:txBody>
          <a:bodyPr>
            <a:normAutofit/>
          </a:bodyPr>
          <a:lstStyle/>
          <a:p>
            <a:r>
              <a:rPr lang="en-GB" sz="1800" dirty="0">
                <a:latin typeface="Comic Sans MS" panose="030F0702030302020204" pitchFamily="66" charset="0"/>
              </a:rPr>
              <a:t>Psychologists were interested in knowing whether a group of students’ ability to memorise words was because of the ear that they used to hear the words during listening tasks. In order to investigate this, participants were individually presented with an audio recording of a list of words. These were randomly presented to the left or right ear. Participants gave two sets of scores – words remembered correctly from the left ear and words remember correctly from the right ear. </a:t>
            </a:r>
          </a:p>
          <a:p>
            <a:pPr marL="0" indent="0">
              <a:buNone/>
            </a:pPr>
            <a:endParaRPr lang="en-GB" sz="1800" dirty="0">
              <a:latin typeface="Comic Sans MS" panose="030F0702030302020204" pitchFamily="66" charset="0"/>
            </a:endParaRPr>
          </a:p>
          <a:p>
            <a:r>
              <a:rPr lang="en-GB" sz="1800" dirty="0">
                <a:latin typeface="Comic Sans MS" panose="030F0702030302020204" pitchFamily="66" charset="0"/>
              </a:rPr>
              <a:t>When the mean and standard deviation were calculated, it was found that the data was positively skewed which suggested that the data was not normally distributed. As a result, a Wilcoxon’s was used to examine the difference between each ear and to see if the difference did not occur by chance.</a:t>
            </a:r>
          </a:p>
          <a:p>
            <a:r>
              <a:rPr lang="en-GB" sz="1800" dirty="0">
                <a:hlinkClick r:id="rId3"/>
              </a:rPr>
              <a:t>https://www.youtube.com/watch?v=xlgeta9FivI</a:t>
            </a:r>
            <a:endParaRPr lang="en-GB" sz="1800" dirty="0">
              <a:latin typeface="Comic Sans MS" panose="030F0702030302020204" pitchFamily="66" charset="0"/>
            </a:endParaRPr>
          </a:p>
          <a:p>
            <a:pPr marL="0" indent="0">
              <a:buNone/>
            </a:pPr>
            <a:endParaRPr lang="en-GB" sz="1800" dirty="0"/>
          </a:p>
        </p:txBody>
      </p:sp>
    </p:spTree>
    <p:extLst>
      <p:ext uri="{BB962C8B-B14F-4D97-AF65-F5344CB8AC3E}">
        <p14:creationId xmlns:p14="http://schemas.microsoft.com/office/powerpoint/2010/main" val="6527443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4180819103"/>
              </p:ext>
            </p:extLst>
          </p:nvPr>
        </p:nvGraphicFramePr>
        <p:xfrm>
          <a:off x="256853" y="1777144"/>
          <a:ext cx="8650843" cy="2103120"/>
        </p:xfrm>
        <a:graphic>
          <a:graphicData uri="http://schemas.openxmlformats.org/drawingml/2006/table">
            <a:tbl>
              <a:tblPr firstRow="1" bandRow="1">
                <a:tableStyleId>{5940675A-B579-460E-94D1-54222C63F5DA}</a:tableStyleId>
              </a:tblPr>
              <a:tblGrid>
                <a:gridCol w="1094443">
                  <a:extLst>
                    <a:ext uri="{9D8B030D-6E8A-4147-A177-3AD203B41FA5}">
                      <a16:colId xmlns:a16="http://schemas.microsoft.com/office/drawing/2014/main" val="3695702457"/>
                    </a:ext>
                  </a:extLst>
                </a:gridCol>
                <a:gridCol w="629700">
                  <a:extLst>
                    <a:ext uri="{9D8B030D-6E8A-4147-A177-3AD203B41FA5}">
                      <a16:colId xmlns:a16="http://schemas.microsoft.com/office/drawing/2014/main" val="1268469971"/>
                    </a:ext>
                  </a:extLst>
                </a:gridCol>
                <a:gridCol w="629700">
                  <a:extLst>
                    <a:ext uri="{9D8B030D-6E8A-4147-A177-3AD203B41FA5}">
                      <a16:colId xmlns:a16="http://schemas.microsoft.com/office/drawing/2014/main" val="3947210893"/>
                    </a:ext>
                  </a:extLst>
                </a:gridCol>
                <a:gridCol w="629700">
                  <a:extLst>
                    <a:ext uri="{9D8B030D-6E8A-4147-A177-3AD203B41FA5}">
                      <a16:colId xmlns:a16="http://schemas.microsoft.com/office/drawing/2014/main" val="3802345336"/>
                    </a:ext>
                  </a:extLst>
                </a:gridCol>
                <a:gridCol w="629700">
                  <a:extLst>
                    <a:ext uri="{9D8B030D-6E8A-4147-A177-3AD203B41FA5}">
                      <a16:colId xmlns:a16="http://schemas.microsoft.com/office/drawing/2014/main" val="1129810292"/>
                    </a:ext>
                  </a:extLst>
                </a:gridCol>
                <a:gridCol w="629700">
                  <a:extLst>
                    <a:ext uri="{9D8B030D-6E8A-4147-A177-3AD203B41FA5}">
                      <a16:colId xmlns:a16="http://schemas.microsoft.com/office/drawing/2014/main" val="2140919737"/>
                    </a:ext>
                  </a:extLst>
                </a:gridCol>
                <a:gridCol w="629700">
                  <a:extLst>
                    <a:ext uri="{9D8B030D-6E8A-4147-A177-3AD203B41FA5}">
                      <a16:colId xmlns:a16="http://schemas.microsoft.com/office/drawing/2014/main" val="3484368135"/>
                    </a:ext>
                  </a:extLst>
                </a:gridCol>
                <a:gridCol w="629700">
                  <a:extLst>
                    <a:ext uri="{9D8B030D-6E8A-4147-A177-3AD203B41FA5}">
                      <a16:colId xmlns:a16="http://schemas.microsoft.com/office/drawing/2014/main" val="3693871903"/>
                    </a:ext>
                  </a:extLst>
                </a:gridCol>
                <a:gridCol w="629700">
                  <a:extLst>
                    <a:ext uri="{9D8B030D-6E8A-4147-A177-3AD203B41FA5}">
                      <a16:colId xmlns:a16="http://schemas.microsoft.com/office/drawing/2014/main" val="1006297421"/>
                    </a:ext>
                  </a:extLst>
                </a:gridCol>
                <a:gridCol w="629700">
                  <a:extLst>
                    <a:ext uri="{9D8B030D-6E8A-4147-A177-3AD203B41FA5}">
                      <a16:colId xmlns:a16="http://schemas.microsoft.com/office/drawing/2014/main" val="3029919440"/>
                    </a:ext>
                  </a:extLst>
                </a:gridCol>
                <a:gridCol w="629700">
                  <a:extLst>
                    <a:ext uri="{9D8B030D-6E8A-4147-A177-3AD203B41FA5}">
                      <a16:colId xmlns:a16="http://schemas.microsoft.com/office/drawing/2014/main" val="2511323963"/>
                    </a:ext>
                  </a:extLst>
                </a:gridCol>
                <a:gridCol w="629700">
                  <a:extLst>
                    <a:ext uri="{9D8B030D-6E8A-4147-A177-3AD203B41FA5}">
                      <a16:colId xmlns:a16="http://schemas.microsoft.com/office/drawing/2014/main" val="3996417672"/>
                    </a:ext>
                  </a:extLst>
                </a:gridCol>
                <a:gridCol w="629700">
                  <a:extLst>
                    <a:ext uri="{9D8B030D-6E8A-4147-A177-3AD203B41FA5}">
                      <a16:colId xmlns:a16="http://schemas.microsoft.com/office/drawing/2014/main" val="2860449986"/>
                    </a:ext>
                  </a:extLst>
                </a:gridCol>
              </a:tblGrid>
              <a:tr h="370840">
                <a:tc>
                  <a:txBody>
                    <a:bodyPr/>
                    <a:lstStyle/>
                    <a:p>
                      <a:pPr algn="ctr"/>
                      <a:r>
                        <a:rPr lang="en-GB" sz="1200" b="1" dirty="0"/>
                        <a:t>Participant number</a:t>
                      </a:r>
                    </a:p>
                  </a:txBody>
                  <a:tcPr/>
                </a:tc>
                <a:tc>
                  <a:txBody>
                    <a:bodyPr/>
                    <a:lstStyle/>
                    <a:p>
                      <a:pPr algn="ctr"/>
                      <a:r>
                        <a:rPr lang="en-GB" dirty="0"/>
                        <a:t>1</a:t>
                      </a:r>
                    </a:p>
                  </a:txBody>
                  <a:tcPr/>
                </a:tc>
                <a:tc>
                  <a:txBody>
                    <a:bodyPr/>
                    <a:lstStyle/>
                    <a:p>
                      <a:pPr algn="ctr"/>
                      <a:r>
                        <a:rPr lang="en-GB" dirty="0"/>
                        <a:t>2</a:t>
                      </a:r>
                    </a:p>
                  </a:txBody>
                  <a:tcPr/>
                </a:tc>
                <a:tc>
                  <a:txBody>
                    <a:bodyPr/>
                    <a:lstStyle/>
                    <a:p>
                      <a:pPr algn="ctr"/>
                      <a:r>
                        <a:rPr lang="en-GB" dirty="0"/>
                        <a:t>3</a:t>
                      </a:r>
                    </a:p>
                  </a:txBody>
                  <a:tcPr/>
                </a:tc>
                <a:tc>
                  <a:txBody>
                    <a:bodyPr/>
                    <a:lstStyle/>
                    <a:p>
                      <a:pPr algn="ctr"/>
                      <a:r>
                        <a:rPr lang="en-GB" dirty="0"/>
                        <a:t>4</a:t>
                      </a:r>
                    </a:p>
                  </a:txBody>
                  <a:tcPr/>
                </a:tc>
                <a:tc>
                  <a:txBody>
                    <a:bodyPr/>
                    <a:lstStyle/>
                    <a:p>
                      <a:pPr algn="ctr"/>
                      <a:r>
                        <a:rPr lang="en-GB" dirty="0"/>
                        <a:t>5</a:t>
                      </a:r>
                    </a:p>
                  </a:txBody>
                  <a:tcPr/>
                </a:tc>
                <a:tc>
                  <a:txBody>
                    <a:bodyPr/>
                    <a:lstStyle/>
                    <a:p>
                      <a:pPr algn="ctr"/>
                      <a:r>
                        <a:rPr lang="en-GB" dirty="0"/>
                        <a:t>6</a:t>
                      </a:r>
                    </a:p>
                  </a:txBody>
                  <a:tcPr/>
                </a:tc>
                <a:tc>
                  <a:txBody>
                    <a:bodyPr/>
                    <a:lstStyle/>
                    <a:p>
                      <a:pPr algn="ctr"/>
                      <a:r>
                        <a:rPr lang="en-GB" dirty="0"/>
                        <a:t>7</a:t>
                      </a:r>
                    </a:p>
                  </a:txBody>
                  <a:tcPr/>
                </a:tc>
                <a:tc>
                  <a:txBody>
                    <a:bodyPr/>
                    <a:lstStyle/>
                    <a:p>
                      <a:pPr algn="ctr"/>
                      <a:r>
                        <a:rPr lang="en-GB" dirty="0"/>
                        <a:t>8</a:t>
                      </a:r>
                    </a:p>
                  </a:txBody>
                  <a:tcPr/>
                </a:tc>
                <a:tc>
                  <a:txBody>
                    <a:bodyPr/>
                    <a:lstStyle/>
                    <a:p>
                      <a:pPr algn="ctr"/>
                      <a:r>
                        <a:rPr lang="en-GB" dirty="0"/>
                        <a:t>9</a:t>
                      </a:r>
                    </a:p>
                  </a:txBody>
                  <a:tcPr/>
                </a:tc>
                <a:tc>
                  <a:txBody>
                    <a:bodyPr/>
                    <a:lstStyle/>
                    <a:p>
                      <a:pPr algn="ctr"/>
                      <a:r>
                        <a:rPr lang="en-GB" dirty="0"/>
                        <a:t>10</a:t>
                      </a:r>
                    </a:p>
                  </a:txBody>
                  <a:tcPr/>
                </a:tc>
                <a:tc>
                  <a:txBody>
                    <a:bodyPr/>
                    <a:lstStyle/>
                    <a:p>
                      <a:pPr algn="ctr"/>
                      <a:r>
                        <a:rPr lang="en-GB" dirty="0"/>
                        <a:t>11</a:t>
                      </a:r>
                    </a:p>
                  </a:txBody>
                  <a:tcPr/>
                </a:tc>
                <a:tc>
                  <a:txBody>
                    <a:bodyPr/>
                    <a:lstStyle/>
                    <a:p>
                      <a:pPr algn="ctr"/>
                      <a:r>
                        <a:rPr lang="en-GB" dirty="0"/>
                        <a:t>12</a:t>
                      </a:r>
                    </a:p>
                  </a:txBody>
                  <a:tcPr/>
                </a:tc>
                <a:extLst>
                  <a:ext uri="{0D108BD9-81ED-4DB2-BD59-A6C34878D82A}">
                    <a16:rowId xmlns:a16="http://schemas.microsoft.com/office/drawing/2014/main" val="4235689262"/>
                  </a:ext>
                </a:extLst>
              </a:tr>
              <a:tr h="370840">
                <a:tc>
                  <a:txBody>
                    <a:bodyPr/>
                    <a:lstStyle/>
                    <a:p>
                      <a:pPr algn="ctr"/>
                      <a:r>
                        <a:rPr lang="en-GB" sz="1200" b="1" dirty="0"/>
                        <a:t>No. of correct answers to non-leading questions</a:t>
                      </a:r>
                    </a:p>
                  </a:txBody>
                  <a:tcPr/>
                </a:tc>
                <a:tc>
                  <a:txBody>
                    <a:bodyPr/>
                    <a:lstStyle/>
                    <a:p>
                      <a:pPr algn="ctr"/>
                      <a:r>
                        <a:rPr lang="en-GB" dirty="0"/>
                        <a:t>28</a:t>
                      </a:r>
                    </a:p>
                  </a:txBody>
                  <a:tcPr/>
                </a:tc>
                <a:tc>
                  <a:txBody>
                    <a:bodyPr/>
                    <a:lstStyle/>
                    <a:p>
                      <a:pPr algn="ctr"/>
                      <a:r>
                        <a:rPr lang="en-GB" dirty="0"/>
                        <a:t>18</a:t>
                      </a:r>
                    </a:p>
                  </a:txBody>
                  <a:tcPr/>
                </a:tc>
                <a:tc>
                  <a:txBody>
                    <a:bodyPr/>
                    <a:lstStyle/>
                    <a:p>
                      <a:pPr algn="ctr"/>
                      <a:r>
                        <a:rPr lang="en-GB" dirty="0"/>
                        <a:t>17</a:t>
                      </a:r>
                    </a:p>
                  </a:txBody>
                  <a:tcPr/>
                </a:tc>
                <a:tc>
                  <a:txBody>
                    <a:bodyPr/>
                    <a:lstStyle/>
                    <a:p>
                      <a:pPr algn="ctr"/>
                      <a:r>
                        <a:rPr lang="en-GB" dirty="0"/>
                        <a:t>14</a:t>
                      </a:r>
                    </a:p>
                  </a:txBody>
                  <a:tcPr/>
                </a:tc>
                <a:tc>
                  <a:txBody>
                    <a:bodyPr/>
                    <a:lstStyle/>
                    <a:p>
                      <a:pPr algn="ctr"/>
                      <a:r>
                        <a:rPr lang="en-GB" dirty="0"/>
                        <a:t>7</a:t>
                      </a:r>
                    </a:p>
                  </a:txBody>
                  <a:tcPr/>
                </a:tc>
                <a:tc>
                  <a:txBody>
                    <a:bodyPr/>
                    <a:lstStyle/>
                    <a:p>
                      <a:pPr algn="ctr"/>
                      <a:r>
                        <a:rPr lang="en-GB" dirty="0"/>
                        <a:t>18</a:t>
                      </a:r>
                    </a:p>
                  </a:txBody>
                  <a:tcPr/>
                </a:tc>
                <a:tc>
                  <a:txBody>
                    <a:bodyPr/>
                    <a:lstStyle/>
                    <a:p>
                      <a:pPr algn="ctr"/>
                      <a:r>
                        <a:rPr lang="en-GB" dirty="0"/>
                        <a:t>17</a:t>
                      </a:r>
                    </a:p>
                  </a:txBody>
                  <a:tcPr/>
                </a:tc>
                <a:tc>
                  <a:txBody>
                    <a:bodyPr/>
                    <a:lstStyle/>
                    <a:p>
                      <a:pPr algn="ctr"/>
                      <a:r>
                        <a:rPr lang="en-GB" dirty="0"/>
                        <a:t>22</a:t>
                      </a:r>
                    </a:p>
                  </a:txBody>
                  <a:tcPr/>
                </a:tc>
                <a:tc>
                  <a:txBody>
                    <a:bodyPr/>
                    <a:lstStyle/>
                    <a:p>
                      <a:pPr algn="ctr"/>
                      <a:r>
                        <a:rPr lang="en-GB" dirty="0"/>
                        <a:t>34</a:t>
                      </a:r>
                    </a:p>
                  </a:txBody>
                  <a:tcPr/>
                </a:tc>
                <a:tc>
                  <a:txBody>
                    <a:bodyPr/>
                    <a:lstStyle/>
                    <a:p>
                      <a:pPr algn="ctr"/>
                      <a:r>
                        <a:rPr lang="en-GB" dirty="0"/>
                        <a:t>14</a:t>
                      </a:r>
                    </a:p>
                  </a:txBody>
                  <a:tcPr/>
                </a:tc>
                <a:tc>
                  <a:txBody>
                    <a:bodyPr/>
                    <a:lstStyle/>
                    <a:p>
                      <a:pPr algn="ctr"/>
                      <a:r>
                        <a:rPr lang="en-GB" dirty="0"/>
                        <a:t>14</a:t>
                      </a:r>
                    </a:p>
                  </a:txBody>
                  <a:tcPr/>
                </a:tc>
                <a:tc>
                  <a:txBody>
                    <a:bodyPr/>
                    <a:lstStyle/>
                    <a:p>
                      <a:pPr algn="ctr"/>
                      <a:r>
                        <a:rPr lang="en-GB" dirty="0"/>
                        <a:t>23</a:t>
                      </a:r>
                    </a:p>
                  </a:txBody>
                  <a:tcPr/>
                </a:tc>
                <a:extLst>
                  <a:ext uri="{0D108BD9-81ED-4DB2-BD59-A6C34878D82A}">
                    <a16:rowId xmlns:a16="http://schemas.microsoft.com/office/drawing/2014/main" val="3579449510"/>
                  </a:ext>
                </a:extLst>
              </a:tr>
              <a:tr h="3708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200" b="1" dirty="0"/>
                        <a:t>No. of correct answers to leading questions</a:t>
                      </a:r>
                    </a:p>
                  </a:txBody>
                  <a:tcPr/>
                </a:tc>
                <a:tc>
                  <a:txBody>
                    <a:bodyPr/>
                    <a:lstStyle/>
                    <a:p>
                      <a:pPr algn="ctr"/>
                      <a:r>
                        <a:rPr lang="en-GB" dirty="0"/>
                        <a:t>26</a:t>
                      </a:r>
                    </a:p>
                  </a:txBody>
                  <a:tcPr/>
                </a:tc>
                <a:tc>
                  <a:txBody>
                    <a:bodyPr/>
                    <a:lstStyle/>
                    <a:p>
                      <a:pPr algn="ctr"/>
                      <a:r>
                        <a:rPr lang="en-GB" dirty="0"/>
                        <a:t>14</a:t>
                      </a:r>
                    </a:p>
                  </a:txBody>
                  <a:tcPr/>
                </a:tc>
                <a:tc>
                  <a:txBody>
                    <a:bodyPr/>
                    <a:lstStyle/>
                    <a:p>
                      <a:pPr algn="ctr"/>
                      <a:r>
                        <a:rPr lang="en-GB" dirty="0"/>
                        <a:t>19</a:t>
                      </a:r>
                    </a:p>
                  </a:txBody>
                  <a:tcPr/>
                </a:tc>
                <a:tc>
                  <a:txBody>
                    <a:bodyPr/>
                    <a:lstStyle/>
                    <a:p>
                      <a:pPr algn="ctr"/>
                      <a:r>
                        <a:rPr lang="en-GB" dirty="0"/>
                        <a:t>3</a:t>
                      </a:r>
                    </a:p>
                  </a:txBody>
                  <a:tcPr/>
                </a:tc>
                <a:tc>
                  <a:txBody>
                    <a:bodyPr/>
                    <a:lstStyle/>
                    <a:p>
                      <a:pPr algn="ctr"/>
                      <a:r>
                        <a:rPr lang="en-GB" dirty="0"/>
                        <a:t>6</a:t>
                      </a:r>
                    </a:p>
                  </a:txBody>
                  <a:tcPr/>
                </a:tc>
                <a:tc>
                  <a:txBody>
                    <a:bodyPr/>
                    <a:lstStyle/>
                    <a:p>
                      <a:pPr algn="ctr"/>
                      <a:r>
                        <a:rPr lang="en-GB" dirty="0"/>
                        <a:t>14</a:t>
                      </a:r>
                    </a:p>
                  </a:txBody>
                  <a:tcPr/>
                </a:tc>
                <a:tc>
                  <a:txBody>
                    <a:bodyPr/>
                    <a:lstStyle/>
                    <a:p>
                      <a:pPr algn="ctr"/>
                      <a:r>
                        <a:rPr lang="en-GB" dirty="0"/>
                        <a:t>16</a:t>
                      </a:r>
                    </a:p>
                  </a:txBody>
                  <a:tcPr/>
                </a:tc>
                <a:tc>
                  <a:txBody>
                    <a:bodyPr/>
                    <a:lstStyle/>
                    <a:p>
                      <a:pPr algn="ctr"/>
                      <a:r>
                        <a:rPr lang="en-GB" dirty="0"/>
                        <a:t>21</a:t>
                      </a:r>
                    </a:p>
                  </a:txBody>
                  <a:tcPr/>
                </a:tc>
                <a:tc>
                  <a:txBody>
                    <a:bodyPr/>
                    <a:lstStyle/>
                    <a:p>
                      <a:pPr algn="ctr"/>
                      <a:r>
                        <a:rPr lang="en-GB" dirty="0"/>
                        <a:t>32</a:t>
                      </a:r>
                    </a:p>
                  </a:txBody>
                  <a:tcPr/>
                </a:tc>
                <a:tc>
                  <a:txBody>
                    <a:bodyPr/>
                    <a:lstStyle/>
                    <a:p>
                      <a:pPr algn="ctr"/>
                      <a:r>
                        <a:rPr lang="en-GB" dirty="0"/>
                        <a:t>11</a:t>
                      </a:r>
                    </a:p>
                  </a:txBody>
                  <a:tcPr/>
                </a:tc>
                <a:tc>
                  <a:txBody>
                    <a:bodyPr/>
                    <a:lstStyle/>
                    <a:p>
                      <a:pPr algn="ctr"/>
                      <a:r>
                        <a:rPr lang="en-GB" dirty="0"/>
                        <a:t>15</a:t>
                      </a:r>
                    </a:p>
                  </a:txBody>
                  <a:tcPr/>
                </a:tc>
                <a:tc>
                  <a:txBody>
                    <a:bodyPr/>
                    <a:lstStyle/>
                    <a:p>
                      <a:pPr algn="ctr"/>
                      <a:r>
                        <a:rPr lang="en-GB" dirty="0"/>
                        <a:t>22</a:t>
                      </a:r>
                    </a:p>
                  </a:txBody>
                  <a:tcPr/>
                </a:tc>
                <a:extLst>
                  <a:ext uri="{0D108BD9-81ED-4DB2-BD59-A6C34878D82A}">
                    <a16:rowId xmlns:a16="http://schemas.microsoft.com/office/drawing/2014/main" val="561592961"/>
                  </a:ext>
                </a:extLst>
              </a:tr>
            </a:tbl>
          </a:graphicData>
        </a:graphic>
      </p:graphicFrame>
      <p:sp>
        <p:nvSpPr>
          <p:cNvPr id="7" name="Title 6"/>
          <p:cNvSpPr>
            <a:spLocks noGrp="1"/>
          </p:cNvSpPr>
          <p:nvPr>
            <p:ph type="title"/>
          </p:nvPr>
        </p:nvSpPr>
        <p:spPr>
          <a:xfrm>
            <a:off x="256853" y="365126"/>
            <a:ext cx="8650843" cy="1114353"/>
          </a:xfrm>
          <a:ln>
            <a:solidFill>
              <a:srgbClr val="00B050"/>
            </a:solidFill>
          </a:ln>
        </p:spPr>
        <p:txBody>
          <a:bodyPr>
            <a:normAutofit/>
          </a:bodyPr>
          <a:lstStyle/>
          <a:p>
            <a:pPr algn="ctr"/>
            <a:r>
              <a:rPr lang="en-GB" sz="3600" dirty="0">
                <a:latin typeface="Comic Sans MS" panose="030F0702030302020204" pitchFamily="66" charset="0"/>
              </a:rPr>
              <a:t>Calculate the Wilcoxon value for this data</a:t>
            </a:r>
          </a:p>
        </p:txBody>
      </p:sp>
      <p:grpSp>
        <p:nvGrpSpPr>
          <p:cNvPr id="8" name="Group 11"/>
          <p:cNvGrpSpPr>
            <a:grpSpLocks/>
          </p:cNvGrpSpPr>
          <p:nvPr/>
        </p:nvGrpSpPr>
        <p:grpSpPr bwMode="auto">
          <a:xfrm>
            <a:off x="3591799" y="4680342"/>
            <a:ext cx="2232025" cy="1152525"/>
            <a:chOff x="1547664" y="4869160"/>
            <a:chExt cx="2232248" cy="1152128"/>
          </a:xfrm>
        </p:grpSpPr>
        <p:pic>
          <p:nvPicPr>
            <p:cNvPr id="9" name="Picture 2"/>
            <p:cNvPicPr>
              <a:picLocks noChangeAspect="1" noChangeArrowheads="1"/>
            </p:cNvPicPr>
            <p:nvPr/>
          </p:nvPicPr>
          <p:blipFill>
            <a:blip r:embed="rId2">
              <a:extLst>
                <a:ext uri="{28A0092B-C50C-407E-A947-70E740481C1C}">
                  <a14:useLocalDpi xmlns:a14="http://schemas.microsoft.com/office/drawing/2010/main" val="0"/>
                </a:ext>
              </a:extLst>
            </a:blip>
            <a:srcRect l="29970" t="67113" r="57985" b="12677"/>
            <a:stretch>
              <a:fillRect/>
            </a:stretch>
          </p:blipFill>
          <p:spPr bwMode="auto">
            <a:xfrm rot="5400000">
              <a:off x="2231740" y="4473116"/>
              <a:ext cx="936104" cy="21602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TextBox 10"/>
            <p:cNvSpPr txBox="1">
              <a:spLocks noChangeArrowheads="1"/>
            </p:cNvSpPr>
            <p:nvPr/>
          </p:nvSpPr>
          <p:spPr bwMode="auto">
            <a:xfrm>
              <a:off x="1547664" y="4869160"/>
              <a:ext cx="223224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GB" altLang="en-US" sz="1800" b="1">
                  <a:solidFill>
                    <a:srgbClr val="00B050"/>
                  </a:solidFill>
                  <a:latin typeface="Comic Sans MS" panose="030F0702030302020204" pitchFamily="66" charset="0"/>
                </a:rPr>
                <a:t>GOING STRONG</a:t>
              </a:r>
            </a:p>
          </p:txBody>
        </p:sp>
      </p:grpSp>
    </p:spTree>
    <p:extLst>
      <p:ext uri="{BB962C8B-B14F-4D97-AF65-F5344CB8AC3E}">
        <p14:creationId xmlns:p14="http://schemas.microsoft.com/office/powerpoint/2010/main" val="19898682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682580448"/>
              </p:ext>
            </p:extLst>
          </p:nvPr>
        </p:nvGraphicFramePr>
        <p:xfrm>
          <a:off x="3061699" y="2424698"/>
          <a:ext cx="3275133" cy="2918322"/>
        </p:xfrm>
        <a:graphic>
          <a:graphicData uri="http://schemas.openxmlformats.org/drawingml/2006/table">
            <a:tbl>
              <a:tblPr firstRow="1" firstCol="1" bandRow="1">
                <a:tableStyleId>{5940675A-B579-460E-94D1-54222C63F5DA}</a:tableStyleId>
              </a:tblPr>
              <a:tblGrid>
                <a:gridCol w="1705484">
                  <a:extLst>
                    <a:ext uri="{9D8B030D-6E8A-4147-A177-3AD203B41FA5}">
                      <a16:colId xmlns:a16="http://schemas.microsoft.com/office/drawing/2014/main" val="1726086056"/>
                    </a:ext>
                  </a:extLst>
                </a:gridCol>
                <a:gridCol w="1569649">
                  <a:extLst>
                    <a:ext uri="{9D8B030D-6E8A-4147-A177-3AD203B41FA5}">
                      <a16:colId xmlns:a16="http://schemas.microsoft.com/office/drawing/2014/main" val="1550250205"/>
                    </a:ext>
                  </a:extLst>
                </a:gridCol>
              </a:tblGrid>
              <a:tr h="324258">
                <a:tc>
                  <a:txBody>
                    <a:bodyPr/>
                    <a:lstStyle/>
                    <a:p>
                      <a:pPr marL="21590" algn="ctr">
                        <a:lnSpc>
                          <a:spcPct val="115000"/>
                        </a:lnSpc>
                        <a:spcAft>
                          <a:spcPts val="0"/>
                        </a:spcAft>
                      </a:pPr>
                      <a:r>
                        <a:rPr lang="en-GB" sz="1800" dirty="0">
                          <a:solidFill>
                            <a:srgbClr val="FF0000"/>
                          </a:solidFill>
                          <a:effectLst/>
                        </a:rPr>
                        <a:t>N</a:t>
                      </a:r>
                      <a:endParaRPr lang="en-GB" sz="18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GB" sz="1800" dirty="0">
                          <a:solidFill>
                            <a:srgbClr val="0070C0"/>
                          </a:solidFill>
                          <a:effectLst/>
                        </a:rPr>
                        <a:t>0.05</a:t>
                      </a:r>
                      <a:endParaRPr lang="en-GB" sz="1800"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689238184"/>
                  </a:ext>
                </a:extLst>
              </a:tr>
              <a:tr h="324258">
                <a:tc>
                  <a:txBody>
                    <a:bodyPr/>
                    <a:lstStyle/>
                    <a:p>
                      <a:pPr algn="ctr">
                        <a:lnSpc>
                          <a:spcPct val="115000"/>
                        </a:lnSpc>
                        <a:spcAft>
                          <a:spcPts val="0"/>
                        </a:spcAft>
                      </a:pPr>
                      <a:r>
                        <a:rPr lang="en-GB" sz="1800" dirty="0">
                          <a:solidFill>
                            <a:srgbClr val="FF0000"/>
                          </a:solidFill>
                          <a:effectLst/>
                        </a:rPr>
                        <a:t>6</a:t>
                      </a:r>
                      <a:endParaRPr lang="en-GB" sz="18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GB" sz="1800">
                          <a:effectLst/>
                        </a:rPr>
                        <a:t>0</a:t>
                      </a:r>
                      <a:endParaRPr lang="en-GB" sz="18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130453799"/>
                  </a:ext>
                </a:extLst>
              </a:tr>
              <a:tr h="324258">
                <a:tc>
                  <a:txBody>
                    <a:bodyPr/>
                    <a:lstStyle/>
                    <a:p>
                      <a:pPr algn="ctr">
                        <a:lnSpc>
                          <a:spcPct val="115000"/>
                        </a:lnSpc>
                        <a:spcAft>
                          <a:spcPts val="0"/>
                        </a:spcAft>
                      </a:pPr>
                      <a:r>
                        <a:rPr lang="en-GB" sz="1800" dirty="0">
                          <a:solidFill>
                            <a:srgbClr val="FF0000"/>
                          </a:solidFill>
                          <a:effectLst/>
                        </a:rPr>
                        <a:t>7</a:t>
                      </a:r>
                      <a:endParaRPr lang="en-GB" sz="18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GB" sz="1800">
                          <a:effectLst/>
                        </a:rPr>
                        <a:t>2</a:t>
                      </a:r>
                      <a:endParaRPr lang="en-GB" sz="18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257403520"/>
                  </a:ext>
                </a:extLst>
              </a:tr>
              <a:tr h="324258">
                <a:tc>
                  <a:txBody>
                    <a:bodyPr/>
                    <a:lstStyle/>
                    <a:p>
                      <a:pPr algn="ctr">
                        <a:lnSpc>
                          <a:spcPct val="115000"/>
                        </a:lnSpc>
                        <a:spcAft>
                          <a:spcPts val="0"/>
                        </a:spcAft>
                      </a:pPr>
                      <a:r>
                        <a:rPr lang="en-GB" sz="1800" dirty="0">
                          <a:solidFill>
                            <a:srgbClr val="FF0000"/>
                          </a:solidFill>
                          <a:effectLst/>
                        </a:rPr>
                        <a:t>8</a:t>
                      </a:r>
                      <a:endParaRPr lang="en-GB" sz="18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GB" sz="1800">
                          <a:effectLst/>
                        </a:rPr>
                        <a:t>4</a:t>
                      </a:r>
                      <a:endParaRPr lang="en-GB" sz="18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66312190"/>
                  </a:ext>
                </a:extLst>
              </a:tr>
              <a:tr h="324258">
                <a:tc>
                  <a:txBody>
                    <a:bodyPr/>
                    <a:lstStyle/>
                    <a:p>
                      <a:pPr algn="ctr">
                        <a:lnSpc>
                          <a:spcPct val="115000"/>
                        </a:lnSpc>
                        <a:spcAft>
                          <a:spcPts val="0"/>
                        </a:spcAft>
                      </a:pPr>
                      <a:r>
                        <a:rPr lang="en-GB" sz="1800" dirty="0">
                          <a:solidFill>
                            <a:srgbClr val="FF0000"/>
                          </a:solidFill>
                          <a:effectLst/>
                        </a:rPr>
                        <a:t>9</a:t>
                      </a:r>
                      <a:endParaRPr lang="en-GB" sz="18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GB" sz="1800">
                          <a:effectLst/>
                        </a:rPr>
                        <a:t>6</a:t>
                      </a:r>
                      <a:endParaRPr lang="en-GB" sz="18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128837877"/>
                  </a:ext>
                </a:extLst>
              </a:tr>
              <a:tr h="324258">
                <a:tc>
                  <a:txBody>
                    <a:bodyPr/>
                    <a:lstStyle/>
                    <a:p>
                      <a:pPr algn="ctr">
                        <a:lnSpc>
                          <a:spcPct val="115000"/>
                        </a:lnSpc>
                        <a:spcAft>
                          <a:spcPts val="0"/>
                        </a:spcAft>
                      </a:pPr>
                      <a:r>
                        <a:rPr lang="en-GB" sz="1800" dirty="0">
                          <a:solidFill>
                            <a:srgbClr val="FF0000"/>
                          </a:solidFill>
                          <a:effectLst/>
                        </a:rPr>
                        <a:t>10</a:t>
                      </a:r>
                      <a:endParaRPr lang="en-GB" sz="18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GB" sz="1800" dirty="0">
                          <a:effectLst/>
                        </a:rPr>
                        <a:t>8</a:t>
                      </a:r>
                      <a:endParaRPr lang="en-GB" sz="18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500191586"/>
                  </a:ext>
                </a:extLst>
              </a:tr>
              <a:tr h="324258">
                <a:tc>
                  <a:txBody>
                    <a:bodyPr/>
                    <a:lstStyle/>
                    <a:p>
                      <a:pPr algn="ctr">
                        <a:lnSpc>
                          <a:spcPct val="115000"/>
                        </a:lnSpc>
                        <a:spcAft>
                          <a:spcPts val="0"/>
                        </a:spcAft>
                      </a:pPr>
                      <a:r>
                        <a:rPr lang="en-GB" sz="1800" dirty="0">
                          <a:solidFill>
                            <a:srgbClr val="FF0000"/>
                          </a:solidFill>
                          <a:effectLst/>
                        </a:rPr>
                        <a:t>11</a:t>
                      </a:r>
                      <a:endParaRPr lang="en-GB" sz="18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GB" sz="1800" dirty="0">
                          <a:effectLst/>
                        </a:rPr>
                        <a:t>11</a:t>
                      </a:r>
                      <a:endParaRPr lang="en-GB" sz="18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111079069"/>
                  </a:ext>
                </a:extLst>
              </a:tr>
              <a:tr h="324258">
                <a:tc>
                  <a:txBody>
                    <a:bodyPr/>
                    <a:lstStyle/>
                    <a:p>
                      <a:pPr algn="ctr">
                        <a:lnSpc>
                          <a:spcPct val="115000"/>
                        </a:lnSpc>
                        <a:spcAft>
                          <a:spcPts val="0"/>
                        </a:spcAft>
                      </a:pPr>
                      <a:r>
                        <a:rPr lang="en-GB" sz="1800" dirty="0">
                          <a:solidFill>
                            <a:srgbClr val="FF0000"/>
                          </a:solidFill>
                          <a:effectLst/>
                        </a:rPr>
                        <a:t>12</a:t>
                      </a:r>
                      <a:endParaRPr lang="en-GB" sz="18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GB" sz="1800" dirty="0">
                          <a:effectLst/>
                        </a:rPr>
                        <a:t>14</a:t>
                      </a:r>
                      <a:endParaRPr lang="en-GB" sz="18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539037483"/>
                  </a:ext>
                </a:extLst>
              </a:tr>
              <a:tr h="324258">
                <a:tc>
                  <a:txBody>
                    <a:bodyPr/>
                    <a:lstStyle/>
                    <a:p>
                      <a:pPr algn="ctr">
                        <a:lnSpc>
                          <a:spcPct val="115000"/>
                        </a:lnSpc>
                        <a:spcAft>
                          <a:spcPts val="0"/>
                        </a:spcAft>
                      </a:pPr>
                      <a:r>
                        <a:rPr lang="en-GB" sz="1800" dirty="0">
                          <a:solidFill>
                            <a:srgbClr val="FF0000"/>
                          </a:solidFill>
                          <a:effectLst/>
                        </a:rPr>
                        <a:t>13</a:t>
                      </a:r>
                      <a:endParaRPr lang="en-GB" sz="18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GB" sz="1800" dirty="0">
                          <a:effectLst/>
                        </a:rPr>
                        <a:t>17</a:t>
                      </a:r>
                      <a:endParaRPr lang="en-GB" sz="18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844668327"/>
                  </a:ext>
                </a:extLst>
              </a:tr>
            </a:tbl>
          </a:graphicData>
        </a:graphic>
      </p:graphicFrame>
      <p:sp>
        <p:nvSpPr>
          <p:cNvPr id="3" name="Title 2"/>
          <p:cNvSpPr>
            <a:spLocks noGrp="1"/>
          </p:cNvSpPr>
          <p:nvPr>
            <p:ph type="title"/>
          </p:nvPr>
        </p:nvSpPr>
        <p:spPr/>
        <p:txBody>
          <a:bodyPr>
            <a:noAutofit/>
          </a:bodyPr>
          <a:lstStyle/>
          <a:p>
            <a:pPr algn="ctr"/>
            <a:r>
              <a:rPr lang="en-GB" sz="2400" dirty="0">
                <a:latin typeface="Comic Sans MS" panose="030F0702030302020204" pitchFamily="66" charset="0"/>
              </a:rPr>
              <a:t>Match </a:t>
            </a:r>
            <a:r>
              <a:rPr lang="en-GB" sz="2400" i="1" dirty="0">
                <a:latin typeface="Comic Sans MS" panose="030F0702030302020204" pitchFamily="66" charset="0"/>
              </a:rPr>
              <a:t>n</a:t>
            </a:r>
            <a:r>
              <a:rPr lang="en-GB" sz="2400" dirty="0">
                <a:latin typeface="Comic Sans MS" panose="030F0702030302020204" pitchFamily="66" charset="0"/>
              </a:rPr>
              <a:t> value to the table of critical Wilcoxon Signed Ranks value.  These values are found at the 0.05 significance level for two-tailed hypothesis.</a:t>
            </a:r>
          </a:p>
        </p:txBody>
      </p:sp>
    </p:spTree>
    <p:extLst>
      <p:ext uri="{BB962C8B-B14F-4D97-AF65-F5344CB8AC3E}">
        <p14:creationId xmlns:p14="http://schemas.microsoft.com/office/powerpoint/2010/main" val="1221845556"/>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148</TotalTime>
  <Words>388</Words>
  <Application>Microsoft Office PowerPoint</Application>
  <PresentationFormat>On-screen Show (4:3)</PresentationFormat>
  <Paragraphs>98</Paragraphs>
  <Slides>7</Slides>
  <Notes>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7</vt:i4>
      </vt:variant>
    </vt:vector>
  </HeadingPairs>
  <TitlesOfParts>
    <vt:vector size="14" baseType="lpstr">
      <vt:lpstr>Arial</vt:lpstr>
      <vt:lpstr>Calibri</vt:lpstr>
      <vt:lpstr>Calibri Light</vt:lpstr>
      <vt:lpstr>Comic Sans MS</vt:lpstr>
      <vt:lpstr>Times New Roman</vt:lpstr>
      <vt:lpstr>Wingdings</vt:lpstr>
      <vt:lpstr>Office Theme</vt:lpstr>
      <vt:lpstr> </vt:lpstr>
      <vt:lpstr>The Wilcoxon signed rank test</vt:lpstr>
      <vt:lpstr>PowerPoint Presentation</vt:lpstr>
      <vt:lpstr>Checklist for using the Wilcoxon Signed Ranks Test</vt:lpstr>
      <vt:lpstr>Calculations example of Wilcoxon Signed Ranks Test</vt:lpstr>
      <vt:lpstr>Calculate the Wilcoxon value for this data</vt:lpstr>
      <vt:lpstr>Match n value to the table of critical Wilcoxon Signed Ranks value.  These values are found at the 0.05 significance level for two-tailed hypothesis.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Suzanna Renew</dc:creator>
  <cp:lastModifiedBy>Suzanna Renew</cp:lastModifiedBy>
  <cp:revision>6</cp:revision>
  <dcterms:created xsi:type="dcterms:W3CDTF">2016-06-19T20:37:47Z</dcterms:created>
  <dcterms:modified xsi:type="dcterms:W3CDTF">2016-06-23T14:56:32Z</dcterms:modified>
</cp:coreProperties>
</file>